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693" r:id="rId3"/>
    <p:sldId id="257" r:id="rId4"/>
    <p:sldId id="690" r:id="rId5"/>
    <p:sldId id="694" r:id="rId6"/>
    <p:sldId id="688" r:id="rId7"/>
    <p:sldId id="689" r:id="rId8"/>
    <p:sldId id="272" r:id="rId9"/>
    <p:sldId id="691" r:id="rId10"/>
    <p:sldId id="685" r:id="rId11"/>
    <p:sldId id="692" r:id="rId12"/>
    <p:sldId id="686" r:id="rId13"/>
    <p:sldId id="695" r:id="rId14"/>
    <p:sldId id="687" r:id="rId15"/>
    <p:sldId id="271" r:id="rId16"/>
    <p:sldId id="710" r:id="rId17"/>
    <p:sldId id="696" r:id="rId18"/>
    <p:sldId id="258" r:id="rId19"/>
    <p:sldId id="711" r:id="rId20"/>
    <p:sldId id="264" r:id="rId21"/>
    <p:sldId id="698" r:id="rId22"/>
    <p:sldId id="697" r:id="rId23"/>
    <p:sldId id="699" r:id="rId24"/>
    <p:sldId id="700" r:id="rId25"/>
    <p:sldId id="701" r:id="rId26"/>
    <p:sldId id="712" r:id="rId27"/>
    <p:sldId id="703" r:id="rId28"/>
    <p:sldId id="702" r:id="rId29"/>
    <p:sldId id="704" r:id="rId30"/>
    <p:sldId id="705" r:id="rId31"/>
    <p:sldId id="708" r:id="rId32"/>
    <p:sldId id="709" r:id="rId33"/>
    <p:sldId id="707" r:id="rId34"/>
    <p:sldId id="269" r:id="rId35"/>
    <p:sldId id="265" r:id="rId36"/>
    <p:sldId id="266" r:id="rId37"/>
    <p:sldId id="262" r:id="rId38"/>
    <p:sldId id="267" r:id="rId39"/>
    <p:sldId id="268" r:id="rId40"/>
    <p:sldId id="275" r:id="rId41"/>
    <p:sldId id="27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F4519-D04E-4DBA-B81D-286FDC4BB92C}">
          <p14:sldIdLst>
            <p14:sldId id="256"/>
            <p14:sldId id="693"/>
          </p14:sldIdLst>
        </p14:section>
        <p14:section name="Background / Rationale" id="{9854598F-48B5-4A46-ACDD-F73752460979}">
          <p14:sldIdLst>
            <p14:sldId id="257"/>
            <p14:sldId id="690"/>
            <p14:sldId id="694"/>
            <p14:sldId id="688"/>
            <p14:sldId id="689"/>
            <p14:sldId id="272"/>
            <p14:sldId id="691"/>
            <p14:sldId id="685"/>
            <p14:sldId id="692"/>
            <p14:sldId id="686"/>
            <p14:sldId id="695"/>
            <p14:sldId id="687"/>
            <p14:sldId id="271"/>
            <p14:sldId id="710"/>
          </p14:sldIdLst>
        </p14:section>
        <p14:section name="HCO3-" id="{CFDE1EB6-1DDF-5342-B3CB-30DA1BDB60EE}">
          <p14:sldIdLst>
            <p14:sldId id="696"/>
            <p14:sldId id="258"/>
            <p14:sldId id="711"/>
            <p14:sldId id="264"/>
            <p14:sldId id="698"/>
            <p14:sldId id="697"/>
            <p14:sldId id="699"/>
            <p14:sldId id="700"/>
            <p14:sldId id="701"/>
            <p14:sldId id="712"/>
            <p14:sldId id="703"/>
            <p14:sldId id="702"/>
            <p14:sldId id="704"/>
          </p14:sldIdLst>
        </p14:section>
        <p14:section name="Other structured data" id="{269B1E14-C753-0B4B-9F8D-AF731AF2391E}">
          <p14:sldIdLst>
            <p14:sldId id="705"/>
            <p14:sldId id="708"/>
            <p14:sldId id="709"/>
            <p14:sldId id="707"/>
            <p14:sldId id="269"/>
          </p14:sldIdLst>
        </p14:section>
        <p14:section name="Aim 1" id="{232D1E3D-76A7-41A8-9C6B-F8FC8018B518}">
          <p14:sldIdLst>
            <p14:sldId id="265"/>
          </p14:sldIdLst>
        </p14:section>
        <p14:section name="Aim 2" id="{BA30B35C-10B9-40A8-B4B6-3AAD7AB49010}">
          <p14:sldIdLst>
            <p14:sldId id="266"/>
            <p14:sldId id="262"/>
          </p14:sldIdLst>
        </p14:section>
        <p14:section name="Aim 3" id="{34741C22-83A5-449F-8D5F-A4450B70194B}">
          <p14:sldIdLst>
            <p14:sldId id="267"/>
          </p14:sldIdLst>
        </p14:section>
        <p14:section name="Payoff" id="{1F55C997-F418-4827-95A3-5738B27863AE}">
          <p14:sldIdLst>
            <p14:sldId id="268"/>
            <p14:sldId id="275"/>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14" autoAdjust="0"/>
    <p:restoredTop sz="73907" autoAdjust="0"/>
  </p:normalViewPr>
  <p:slideViewPr>
    <p:cSldViewPr snapToGrid="0">
      <p:cViewPr>
        <p:scale>
          <a:sx n="100" d="100"/>
          <a:sy n="100" d="100"/>
        </p:scale>
        <p:origin x="-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46D87-5269-47FD-A848-C36507DBE83F}" type="datetimeFigureOut">
              <a:rPr lang="en-US" smtClean="0"/>
              <a:t>11/23/23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5CAE9-DAF4-4D97-913D-E8A4125ADDAD}" type="slidenum">
              <a:rPr lang="en-US" smtClean="0"/>
              <a:t>‹#›</a:t>
            </a:fld>
            <a:endParaRPr lang="en-US"/>
          </a:p>
        </p:txBody>
      </p:sp>
    </p:spTree>
    <p:extLst>
      <p:ext uri="{BB962C8B-B14F-4D97-AF65-F5344CB8AC3E}">
        <p14:creationId xmlns:p14="http://schemas.microsoft.com/office/powerpoint/2010/main" val="287344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bi.nlm.nih.gov/pmc/articles/PMC840401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a:t>
            </a:fld>
            <a:endParaRPr lang="en-US"/>
          </a:p>
        </p:txBody>
      </p:sp>
    </p:spTree>
    <p:extLst>
      <p:ext uri="{BB962C8B-B14F-4D97-AF65-F5344CB8AC3E}">
        <p14:creationId xmlns:p14="http://schemas.microsoft.com/office/powerpoint/2010/main" val="16945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a:t>
            </a:r>
          </a:p>
        </p:txBody>
      </p:sp>
      <p:sp>
        <p:nvSpPr>
          <p:cNvPr id="4" name="Slide Number Placeholder 3"/>
          <p:cNvSpPr>
            <a:spLocks noGrp="1"/>
          </p:cNvSpPr>
          <p:nvPr>
            <p:ph type="sldNum" sz="quarter" idx="5"/>
          </p:nvPr>
        </p:nvSpPr>
        <p:spPr/>
        <p:txBody>
          <a:bodyPr/>
          <a:lstStyle/>
          <a:p>
            <a:fld id="{A6D5CAE9-DAF4-4D97-913D-E8A4125ADDAD}" type="slidenum">
              <a:rPr lang="en-US" smtClean="0"/>
              <a:t>12</a:t>
            </a:fld>
            <a:endParaRPr lang="en-US"/>
          </a:p>
        </p:txBody>
      </p:sp>
    </p:spTree>
    <p:extLst>
      <p:ext uri="{BB962C8B-B14F-4D97-AF65-F5344CB8AC3E}">
        <p14:creationId xmlns:p14="http://schemas.microsoft.com/office/powerpoint/2010/main" val="234534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this slide</a:t>
            </a:r>
          </a:p>
        </p:txBody>
      </p:sp>
      <p:sp>
        <p:nvSpPr>
          <p:cNvPr id="4" name="Slide Number Placeholder 3"/>
          <p:cNvSpPr>
            <a:spLocks noGrp="1"/>
          </p:cNvSpPr>
          <p:nvPr>
            <p:ph type="sldNum" sz="quarter" idx="5"/>
          </p:nvPr>
        </p:nvSpPr>
        <p:spPr/>
        <p:txBody>
          <a:bodyPr/>
          <a:lstStyle/>
          <a:p>
            <a:fld id="{A6D5CAE9-DAF4-4D97-913D-E8A4125ADDAD}" type="slidenum">
              <a:rPr lang="en-US" smtClean="0"/>
              <a:t>13</a:t>
            </a:fld>
            <a:endParaRPr lang="en-US"/>
          </a:p>
        </p:txBody>
      </p:sp>
    </p:spTree>
    <p:extLst>
      <p:ext uri="{BB962C8B-B14F-4D97-AF65-F5344CB8AC3E}">
        <p14:creationId xmlns:p14="http://schemas.microsoft.com/office/powerpoint/2010/main" val="150558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a:t>
            </a:r>
          </a:p>
        </p:txBody>
      </p:sp>
      <p:sp>
        <p:nvSpPr>
          <p:cNvPr id="4" name="Slide Number Placeholder 3"/>
          <p:cNvSpPr>
            <a:spLocks noGrp="1"/>
          </p:cNvSpPr>
          <p:nvPr>
            <p:ph type="sldNum" sz="quarter" idx="5"/>
          </p:nvPr>
        </p:nvSpPr>
        <p:spPr/>
        <p:txBody>
          <a:bodyPr/>
          <a:lstStyle/>
          <a:p>
            <a:fld id="{A6D5CAE9-DAF4-4D97-913D-E8A4125ADDAD}" type="slidenum">
              <a:rPr lang="en-US" smtClean="0"/>
              <a:t>14</a:t>
            </a:fld>
            <a:endParaRPr lang="en-US"/>
          </a:p>
        </p:txBody>
      </p:sp>
    </p:spTree>
    <p:extLst>
      <p:ext uri="{BB962C8B-B14F-4D97-AF65-F5344CB8AC3E}">
        <p14:creationId xmlns:p14="http://schemas.microsoft.com/office/powerpoint/2010/main" val="376770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15</a:t>
            </a:fld>
            <a:endParaRPr lang="en-US"/>
          </a:p>
        </p:txBody>
      </p:sp>
    </p:spTree>
    <p:extLst>
      <p:ext uri="{BB962C8B-B14F-4D97-AF65-F5344CB8AC3E}">
        <p14:creationId xmlns:p14="http://schemas.microsoft.com/office/powerpoint/2010/main" val="121537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Henderson </a:t>
            </a:r>
            <a:r>
              <a:rPr lang="en-US" dirty="0" err="1"/>
              <a:t>Hasselbach</a:t>
            </a:r>
            <a:r>
              <a:rPr lang="en-US" dirty="0"/>
              <a:t> is a minimally stochastic predict of what HCO3 will be if PCO2 and pH are known – it will never be wrong</a:t>
            </a:r>
          </a:p>
          <a:p>
            <a:r>
              <a:rPr lang="en-US" dirty="0"/>
              <a:t>Boston-Acid Base are simplified empirical short cuts that describe behavior – they are not rigorously derived. </a:t>
            </a:r>
          </a:p>
          <a:p>
            <a:endParaRPr lang="en-US" dirty="0"/>
          </a:p>
          <a:p>
            <a:r>
              <a:rPr lang="en-US" dirty="0"/>
              <a:t>Greatly simplify this slide</a:t>
            </a:r>
          </a:p>
        </p:txBody>
      </p:sp>
      <p:sp>
        <p:nvSpPr>
          <p:cNvPr id="4" name="Slide Number Placeholder 3"/>
          <p:cNvSpPr>
            <a:spLocks noGrp="1"/>
          </p:cNvSpPr>
          <p:nvPr>
            <p:ph type="sldNum" sz="quarter" idx="5"/>
          </p:nvPr>
        </p:nvSpPr>
        <p:spPr/>
        <p:txBody>
          <a:bodyPr/>
          <a:lstStyle/>
          <a:p>
            <a:fld id="{A6D5CAE9-DAF4-4D97-913D-E8A4125ADDAD}" type="slidenum">
              <a:rPr lang="en-US" smtClean="0"/>
              <a:t>17</a:t>
            </a:fld>
            <a:endParaRPr lang="en-US"/>
          </a:p>
        </p:txBody>
      </p:sp>
    </p:spTree>
    <p:extLst>
      <p:ext uri="{BB962C8B-B14F-4D97-AF65-F5344CB8AC3E}">
        <p14:creationId xmlns:p14="http://schemas.microsoft.com/office/powerpoint/2010/main" val="253714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this Some</a:t>
            </a:r>
          </a:p>
        </p:txBody>
      </p:sp>
      <p:sp>
        <p:nvSpPr>
          <p:cNvPr id="4" name="Slide Number Placeholder 3"/>
          <p:cNvSpPr>
            <a:spLocks noGrp="1"/>
          </p:cNvSpPr>
          <p:nvPr>
            <p:ph type="sldNum" sz="quarter" idx="5"/>
          </p:nvPr>
        </p:nvSpPr>
        <p:spPr/>
        <p:txBody>
          <a:bodyPr/>
          <a:lstStyle/>
          <a:p>
            <a:fld id="{A6D5CAE9-DAF4-4D97-913D-E8A4125ADDAD}" type="slidenum">
              <a:rPr lang="en-US" smtClean="0"/>
              <a:t>18</a:t>
            </a:fld>
            <a:endParaRPr lang="en-US"/>
          </a:p>
        </p:txBody>
      </p:sp>
    </p:spTree>
    <p:extLst>
      <p:ext uri="{BB962C8B-B14F-4D97-AF65-F5344CB8AC3E}">
        <p14:creationId xmlns:p14="http://schemas.microsoft.com/office/powerpoint/2010/main" val="3916352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19</a:t>
            </a:fld>
            <a:endParaRPr lang="en-US"/>
          </a:p>
        </p:txBody>
      </p:sp>
    </p:spTree>
    <p:extLst>
      <p:ext uri="{BB962C8B-B14F-4D97-AF65-F5344CB8AC3E}">
        <p14:creationId xmlns:p14="http://schemas.microsoft.com/office/powerpoint/2010/main" val="77066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Perhaps go through and give metrics for how much the original data varied from this: https://www-</a:t>
            </a:r>
            <a:r>
              <a:rPr lang="en-US" dirty="0" err="1">
                <a:effectLst/>
                <a:latin typeface="Helvetica Neue" panose="02000503000000020004" pitchFamily="2" charset="0"/>
              </a:rPr>
              <a:t>ncbi</a:t>
            </a:r>
            <a:r>
              <a:rPr lang="en-US" dirty="0">
                <a:effectLst/>
                <a:latin typeface="Helvetica Neue" panose="02000503000000020004" pitchFamily="2" charset="0"/>
              </a:rPr>
              <a:t>-</a:t>
            </a:r>
            <a:r>
              <a:rPr lang="en-US" dirty="0" err="1">
                <a:effectLst/>
                <a:latin typeface="Helvetica Neue" panose="02000503000000020004" pitchFamily="2" charset="0"/>
              </a:rPr>
              <a:t>nlm-nih-gov.ezproxy.lib.utah.edu</a:t>
            </a:r>
            <a:r>
              <a:rPr lang="en-US" dirty="0">
                <a:effectLst/>
                <a:latin typeface="Helvetica Neue" panose="02000503000000020004" pitchFamily="2" charset="0"/>
              </a:rPr>
              <a:t>/</a:t>
            </a:r>
            <a:r>
              <a:rPr lang="en-US" dirty="0" err="1">
                <a:effectLst/>
                <a:latin typeface="Helvetica Neue" panose="02000503000000020004" pitchFamily="2" charset="0"/>
              </a:rPr>
              <a:t>pmc</a:t>
            </a:r>
            <a:r>
              <a:rPr lang="en-US" dirty="0">
                <a:effectLst/>
                <a:latin typeface="Helvetica Neue" panose="02000503000000020004" pitchFamily="2" charset="0"/>
              </a:rPr>
              <a:t>/articles/PMC5051581/ </a:t>
            </a:r>
            <a:r>
              <a:rPr lang="en-US" dirty="0">
                <a:effectLst/>
                <a:latin typeface="Helvetica Neue" panose="02000503000000020004" pitchFamily="2" charset="0"/>
                <a:sym typeface="Wingdings" pitchFamily="2" charset="2"/>
              </a:rPr>
              <a:t>- different categories/metrics of data quality</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BMI: 10-100 - BMI is truncated at 50 to avoid identifying notable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RR: 2-75 --- // </a:t>
            </a:r>
            <a:r>
              <a:rPr lang="en-US" dirty="0" err="1">
                <a:effectLst/>
                <a:latin typeface="Helvetica Neue" panose="02000503000000020004" pitchFamily="2" charset="0"/>
              </a:rPr>
              <a:t>whats</a:t>
            </a:r>
            <a:r>
              <a:rPr lang="en-US" dirty="0">
                <a:effectLst/>
                <a:latin typeface="Helvetica Neue" panose="02000503000000020004" pitchFamily="2" charset="0"/>
              </a:rPr>
              <a:t> going on with respiratory rates below 4?  - do we think these are coding errors or peri-arrest? — seems like they are preferentially in the ventilation procedure code group… perhaps this is an error in how IMV vs spontaneous breaths are coded in the dataset? I think nothing to do here yet. </a:t>
            </a:r>
          </a:p>
          <a:p>
            <a:endParaRPr lang="en-US" dirty="0">
              <a:effectLst/>
              <a:latin typeface="Helvetica Neue" panose="02000503000000020004" pitchFamily="2" charset="0"/>
            </a:endParaRPr>
          </a:p>
          <a:p>
            <a:r>
              <a:rPr lang="en-US" dirty="0">
                <a:effectLst/>
                <a:latin typeface="Helvetica Neue" panose="02000503000000020004" pitchFamily="2" charset="0"/>
              </a:rPr>
              <a:t>Temp(F): 30 - 110</a:t>
            </a:r>
          </a:p>
          <a:p>
            <a:r>
              <a:rPr lang="en-US" dirty="0">
                <a:effectLst/>
                <a:latin typeface="Helvetica Neue" panose="02000503000000020004" pitchFamily="2" charset="0"/>
              </a:rPr>
              <a:t>Sys BP: 30 - 350</a:t>
            </a:r>
          </a:p>
          <a:p>
            <a:r>
              <a:rPr lang="en-US" dirty="0" err="1">
                <a:effectLst/>
                <a:latin typeface="Helvetica Neue" panose="02000503000000020004" pitchFamily="2" charset="0"/>
              </a:rPr>
              <a:t>Dia</a:t>
            </a:r>
            <a:r>
              <a:rPr lang="en-US" dirty="0">
                <a:effectLst/>
                <a:latin typeface="Helvetica Neue" panose="02000503000000020004" pitchFamily="2" charset="0"/>
              </a:rPr>
              <a:t> BP: (15 on revamp) 20 - 250</a:t>
            </a:r>
          </a:p>
          <a:p>
            <a:r>
              <a:rPr lang="en-US" dirty="0">
                <a:effectLst/>
                <a:latin typeface="Helvetica Neue" panose="02000503000000020004" pitchFamily="2" charset="0"/>
              </a:rPr>
              <a:t>SpO2: 50-100</a:t>
            </a:r>
          </a:p>
          <a:p>
            <a:r>
              <a:rPr lang="en-US" dirty="0">
                <a:effectLst/>
                <a:latin typeface="Helvetica Neue" panose="02000503000000020004" pitchFamily="2" charset="0"/>
              </a:rPr>
              <a:t>HR: 15 - 300</a:t>
            </a:r>
          </a:p>
          <a:p>
            <a:endParaRPr lang="en-US" dirty="0"/>
          </a:p>
          <a:p>
            <a:r>
              <a:rPr lang="en-US" dirty="0">
                <a:effectLst/>
                <a:latin typeface="Helvetica Neue" panose="02000503000000020004" pitchFamily="2" charset="0"/>
              </a:rPr>
              <a:t>Temp: outside 70F - 110F;  20c - 43c </a:t>
            </a:r>
          </a:p>
          <a:p>
            <a:r>
              <a:rPr lang="en-US" dirty="0">
                <a:effectLst/>
                <a:latin typeface="Helvetica Neue" panose="02000503000000020004" pitchFamily="2" charset="0"/>
              </a:rPr>
              <a:t>*** If temperature is between 20-43, can be assumed to represent C and converted to Fahrenheit</a:t>
            </a:r>
          </a:p>
          <a:p>
            <a:endParaRPr lang="en-US" dirty="0"/>
          </a:p>
          <a:p>
            <a:endParaRPr lang="en-US" dirty="0"/>
          </a:p>
          <a:p>
            <a:endParaRPr lang="en-US" dirty="0"/>
          </a:p>
          <a:p>
            <a:r>
              <a:rPr lang="en-US" dirty="0"/>
              <a:t>Example methods discussion </a:t>
            </a:r>
            <a:r>
              <a:rPr lang="en-US" dirty="0">
                <a:effectLst/>
                <a:latin typeface="Helvetica Neue" panose="02000503000000020004" pitchFamily="2" charset="0"/>
              </a:rPr>
              <a:t>from supplement here: </a:t>
            </a:r>
            <a:r>
              <a:rPr lang="en-US" dirty="0">
                <a:solidFill>
                  <a:srgbClr val="DCA10D"/>
                </a:solidFill>
                <a:effectLst/>
                <a:latin typeface="Helvetica Neue" panose="02000503000000020004" pitchFamily="2" charset="0"/>
                <a:hlinkClick r:id="rId3"/>
              </a:rPr>
              <a:t>https://www.ncbi.nlm.nih.gov/pmc/articles/PMC8404019/</a:t>
            </a:r>
            <a:r>
              <a:rPr lang="en-US" dirty="0">
                <a:effectLst/>
                <a:latin typeface="Helvetica Neue" panose="02000503000000020004" pitchFamily="2" charset="0"/>
              </a:rPr>
              <a:t>) </a:t>
            </a:r>
            <a:endParaRPr lang="en-US" dirty="0"/>
          </a:p>
          <a:p>
            <a:br>
              <a:rPr lang="en-US" dirty="0">
                <a:effectLst/>
                <a:latin typeface="Helvetica Neue" panose="02000503000000020004" pitchFamily="2" charset="0"/>
              </a:rPr>
            </a:br>
            <a:r>
              <a:rPr lang="en-US" dirty="0">
                <a:effectLst/>
                <a:latin typeface="Helvetica Neue" panose="02000503000000020004" pitchFamily="2" charset="0"/>
              </a:rPr>
              <a:t>“Step I. Data preprocessing</a:t>
            </a:r>
          </a:p>
          <a:p>
            <a:r>
              <a:rPr lang="en-US" dirty="0">
                <a:effectLst/>
                <a:latin typeface="Helvetica Neue" panose="02000503000000020004" pitchFamily="2" charset="0"/>
              </a:rPr>
              <a:t>To ensure data quality and hypothesis of clustering algorithm was satisfied, the following preprocessing steps were performed:</a:t>
            </a:r>
          </a:p>
          <a:p>
            <a:endParaRPr lang="en-US" dirty="0">
              <a:effectLst/>
              <a:latin typeface="Helvetica Neue" panose="02000503000000020004" pitchFamily="2" charset="0"/>
            </a:endParaRPr>
          </a:p>
          <a:p>
            <a:r>
              <a:rPr lang="en-US" dirty="0">
                <a:effectLst/>
                <a:latin typeface="Helvetica Neue" panose="02000503000000020004" pitchFamily="2" charset="0"/>
              </a:rPr>
              <a:t>(1) data cleaning</a:t>
            </a:r>
          </a:p>
          <a:p>
            <a:r>
              <a:rPr lang="en-US" dirty="0">
                <a:effectLst/>
                <a:latin typeface="Helvetica Neue" panose="02000503000000020004" pitchFamily="2" charset="0"/>
              </a:rPr>
              <a:t>Data cleaning was performed on vital monitoring and lab result data to filter out erroneous measurement and correct unsuccessful default data conversion. We examined the statistics and distribution plot of selected clinical variables and FiO2 which were used in calculation of PaO2/FiO2 ratio (P/F ratio). Erroneous measurement such as pH &lt; 6 were removed from the dataset. Additional data conversion was performed on entries where the default data conversion is unsuccessful. For example, bicarbonate measure recorded as “&gt;45” was converted to 45 and age recorded as “&gt;89” was converted to 89. For calculation of P/F ratio, if multiple arterial blood gas test (ABG test) results were recorded at same timestamp with different FiO2 settings, P/F ratio were marked as missing value since we were unable to map PaO2 measurements to corresponding FiO2 ventilator settings. </a:t>
            </a:r>
          </a:p>
          <a:p>
            <a:r>
              <a:rPr lang="en-US" dirty="0">
                <a:effectLst/>
                <a:latin typeface="Helvetica Neue" panose="02000503000000020004" pitchFamily="2" charset="0"/>
              </a:rPr>
              <a:t> </a:t>
            </a:r>
          </a:p>
          <a:p>
            <a:r>
              <a:rPr lang="en-US" dirty="0">
                <a:effectLst/>
                <a:latin typeface="Helvetica Neue" panose="02000503000000020004" pitchFamily="2" charset="0"/>
              </a:rPr>
              <a:t>(2) distribution transformation</a:t>
            </a:r>
          </a:p>
          <a:p>
            <a:r>
              <a:rPr lang="en-US" dirty="0">
                <a:effectLst/>
                <a:latin typeface="Helvetica Neue" panose="02000503000000020004" pitchFamily="2" charset="0"/>
              </a:rPr>
              <a:t>We examined skewness and distribution plot of selected variables and applied log transformation on variables with long trails (e.g. Blood Urea Nitrogen, Creatinine).</a:t>
            </a:r>
          </a:p>
          <a:p>
            <a:r>
              <a:rPr lang="en-US" dirty="0">
                <a:effectLst/>
                <a:latin typeface="Helvetica Neue" panose="02000503000000020004" pitchFamily="2" charset="0"/>
              </a:rPr>
              <a:t> </a:t>
            </a:r>
          </a:p>
          <a:p>
            <a:r>
              <a:rPr lang="en-US" dirty="0">
                <a:effectLst/>
                <a:latin typeface="Helvetica Neue" panose="02000503000000020004" pitchFamily="2" charset="0"/>
              </a:rPr>
              <a:t>(3) extreme value bounding</a:t>
            </a:r>
          </a:p>
          <a:p>
            <a:r>
              <a:rPr lang="en-US" dirty="0">
                <a:effectLst/>
                <a:latin typeface="Helvetica Neue" panose="02000503000000020004" pitchFamily="2" charset="0"/>
              </a:rPr>
              <a:t>Due to clustering algorithms are sensitive to outliers, we bounded all measurements to their 0.02 and 0.98 percentile respectively to eliminate erroneous and extreme values.</a:t>
            </a:r>
          </a:p>
          <a:p>
            <a:r>
              <a:rPr lang="en-US" dirty="0">
                <a:effectLst/>
                <a:latin typeface="Helvetica Neue" panose="02000503000000020004" pitchFamily="2" charset="0"/>
              </a:rPr>
              <a:t> </a:t>
            </a:r>
          </a:p>
          <a:p>
            <a:r>
              <a:rPr lang="en-US" dirty="0">
                <a:effectLst/>
                <a:latin typeface="Helvetica Neue" panose="02000503000000020004" pitchFamily="2" charset="0"/>
              </a:rPr>
              <a:t>(4) normalization</a:t>
            </a:r>
          </a:p>
          <a:p>
            <a:r>
              <a:rPr lang="en-US" dirty="0">
                <a:effectLst/>
                <a:latin typeface="Helvetica Neue" panose="02000503000000020004" pitchFamily="2" charset="0"/>
              </a:rPr>
              <a:t>Normalization was performed for each variable. Categorical variables are encoded by 0 and 1.</a:t>
            </a:r>
          </a:p>
          <a:p>
            <a:r>
              <a:rPr lang="en-US" dirty="0">
                <a:effectLst/>
                <a:latin typeface="Helvetica Neue" panose="02000503000000020004" pitchFamily="2" charset="0"/>
              </a:rPr>
              <a:t> </a:t>
            </a:r>
          </a:p>
          <a:p>
            <a:r>
              <a:rPr lang="en-US" dirty="0">
                <a:effectLst/>
                <a:latin typeface="Helvetica Neue" panose="02000503000000020004" pitchFamily="2" charset="0"/>
              </a:rPr>
              <a:t>(5) removing observations with missing variables</a:t>
            </a:r>
          </a:p>
          <a:p>
            <a:r>
              <a:rPr lang="en-US" dirty="0">
                <a:effectLst/>
                <a:latin typeface="Helvetica Neue" panose="02000503000000020004" pitchFamily="2" charset="0"/>
              </a:rPr>
              <a:t>Large number of missing values indicate high degree of information loss. To ensure observations in </a:t>
            </a:r>
            <a:r>
              <a:rPr lang="en-US" dirty="0" err="1">
                <a:effectLst/>
                <a:latin typeface="Helvetica Neue" panose="02000503000000020004" pitchFamily="2" charset="0"/>
              </a:rPr>
              <a:t>eICU</a:t>
            </a:r>
            <a:r>
              <a:rPr lang="en-US" dirty="0">
                <a:effectLst/>
                <a:latin typeface="Helvetica Neue" panose="02000503000000020004" pitchFamily="2" charset="0"/>
              </a:rPr>
              <a:t> derivation cohort contains adequate information for clustering, all patients with 10 or more missing variables were removed.</a:t>
            </a:r>
          </a:p>
          <a:p>
            <a:r>
              <a:rPr lang="en-US" dirty="0">
                <a:effectLst/>
                <a:latin typeface="Helvetica Neue" panose="02000503000000020004" pitchFamily="2" charset="0"/>
              </a:rPr>
              <a:t> </a:t>
            </a:r>
          </a:p>
          <a:p>
            <a:r>
              <a:rPr lang="en-US" dirty="0">
                <a:effectLst/>
                <a:latin typeface="Helvetica Neue" panose="02000503000000020004" pitchFamily="2" charset="0"/>
              </a:rPr>
              <a:t>(6) missing value imputation</a:t>
            </a:r>
          </a:p>
          <a:p>
            <a:r>
              <a:rPr lang="en-US" dirty="0">
                <a:effectLst/>
                <a:latin typeface="Helvetica Neue" panose="02000503000000020004" pitchFamily="2" charset="0"/>
              </a:rPr>
              <a:t>We observed missing values in </a:t>
            </a:r>
            <a:r>
              <a:rPr lang="en-US" dirty="0" err="1">
                <a:effectLst/>
                <a:latin typeface="Helvetica Neue" panose="02000503000000020004" pitchFamily="2" charset="0"/>
              </a:rPr>
              <a:t>eICU</a:t>
            </a:r>
            <a:r>
              <a:rPr lang="en-US" dirty="0">
                <a:effectLst/>
                <a:latin typeface="Helvetica Neue" panose="02000503000000020004" pitchFamily="2" charset="0"/>
              </a:rPr>
              <a:t> dataset under different variable extraction window.</a:t>
            </a:r>
            <a:r>
              <a:rPr lang="en-US" baseline="30000" dirty="0">
                <a:effectLst/>
                <a:latin typeface="Helvetica Neue" panose="02000503000000020004" pitchFamily="2" charset="0"/>
              </a:rPr>
              <a:t>1</a:t>
            </a:r>
            <a:r>
              <a:rPr lang="en-US" dirty="0">
                <a:effectLst/>
                <a:latin typeface="Helvetica Neue" panose="02000503000000020004" pitchFamily="2" charset="0"/>
              </a:rPr>
              <a:t> Due to clustering algorithm did not accept missing value as input, data imputation is required. We assumed: variables are missing at random (MAR). Multiple imputation by chained equations (MICE) was applied to the dataset and all clinical variables were modeled by linear regression.</a:t>
            </a:r>
            <a:r>
              <a:rPr lang="en-US" baseline="30000" dirty="0">
                <a:effectLst/>
                <a:latin typeface="Helvetica Neue" panose="02000503000000020004" pitchFamily="2" charset="0"/>
              </a:rPr>
              <a:t>2,3</a:t>
            </a:r>
            <a:r>
              <a:rPr lang="en-US" dirty="0">
                <a:effectLst/>
                <a:latin typeface="Helvetica Neue" panose="02000503000000020004" pitchFamily="2" charset="0"/>
              </a:rPr>
              <a:t> MICE generated 10 independent datasets in the imputation procedure. For visualization, the last imputed dataset was selected to generate plots. For modelling, standard clustering was performed on each of the imputed datasets, and their parameters were pooled to obtain the final model.</a:t>
            </a:r>
          </a:p>
          <a:p>
            <a:r>
              <a:rPr lang="en-US" dirty="0">
                <a:effectLst/>
                <a:latin typeface="Helvetica Neue" panose="02000503000000020004" pitchFamily="2" charset="0"/>
              </a:rPr>
              <a:t> </a:t>
            </a:r>
          </a:p>
          <a:p>
            <a:r>
              <a:rPr lang="en-US" dirty="0">
                <a:effectLst/>
                <a:latin typeface="Helvetica Neue" panose="02000503000000020004" pitchFamily="2" charset="0"/>
              </a:rPr>
              <a:t>(7) correlation analysis</a:t>
            </a:r>
          </a:p>
          <a:p>
            <a:r>
              <a:rPr lang="en-US" dirty="0">
                <a:effectLst/>
                <a:latin typeface="Helvetica Neue" panose="02000503000000020004" pitchFamily="2" charset="0"/>
              </a:rPr>
              <a:t>Correlation matrix of selected clinical variables was analyzed.</a:t>
            </a:r>
          </a:p>
          <a:p>
            <a:r>
              <a:rPr lang="en-US" dirty="0">
                <a:effectLst/>
                <a:latin typeface="Helvetica Neue" panose="02000503000000020004" pitchFamily="2" charset="0"/>
              </a:rPr>
              <a:t>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p>
          <a:p>
            <a:r>
              <a:rPr lang="en-US" dirty="0">
                <a:effectLst/>
                <a:latin typeface="Helvetica Neue" panose="02000503000000020004" pitchFamily="2" charset="0"/>
              </a:rPr>
              <a:t>Step II. Understanding the clustering structure</a:t>
            </a:r>
          </a:p>
          <a:p>
            <a:r>
              <a:rPr lang="en-US" dirty="0">
                <a:effectLst/>
                <a:latin typeface="Helvetica Neue" panose="02000503000000020004" pitchFamily="2" charset="0"/>
              </a:rPr>
              <a:t>Data points can group in non-overlapping balls with clear boundaries in between or group in one ball that can be partitioned into multiple subgroup in high dimensional space. To understand the grouping structure of points, we applied a clustering algorithm called ordering points to identify the clustering structure (OPTICS).</a:t>
            </a:r>
            <a:r>
              <a:rPr lang="en-US" baseline="30000" dirty="0">
                <a:effectLst/>
                <a:latin typeface="Helvetica Neue" panose="02000503000000020004" pitchFamily="2" charset="0"/>
              </a:rPr>
              <a:t>4</a:t>
            </a:r>
            <a:r>
              <a:rPr lang="en-US" dirty="0">
                <a:effectLst/>
                <a:latin typeface="Helvetica Neue" panose="02000503000000020004" pitchFamily="2" charset="0"/>
              </a:rPr>
              <a:t> OPTICS is a density-based model which can detect clusters in various densities. A reachability plot was produced with OPTICS, which was used to determine if data points are group in non-overlapping balls. If the reachability plot consists multiple segmented curves with points on the tail of one curve significantly higher than most points on another curve, points in the underlying dataset are likely group in non-overlapping balls. If the reachability plot consists one smooth curve, points in the underlying dataset are likely to group in one ball. The reachability plot for both </a:t>
            </a:r>
            <a:r>
              <a:rPr lang="en-US" dirty="0" err="1">
                <a:effectLst/>
                <a:latin typeface="Helvetica Neue" panose="02000503000000020004" pitchFamily="2" charset="0"/>
              </a:rPr>
              <a:t>eICU</a:t>
            </a:r>
            <a:r>
              <a:rPr lang="en-US" dirty="0">
                <a:effectLst/>
                <a:latin typeface="Helvetica Neue" panose="02000503000000020004" pitchFamily="2" charset="0"/>
              </a:rPr>
              <a:t> derivation and validation cohort were smooth curves, indicating that points were grouped in one ball and that partition clustering model was preferred. </a:t>
            </a:r>
          </a:p>
          <a:p>
            <a:r>
              <a:rPr lang="en-US" dirty="0">
                <a:effectLst/>
                <a:latin typeface="Helvetica Neue" panose="02000503000000020004" pitchFamily="2" charset="0"/>
              </a:rPr>
              <a:t> </a:t>
            </a:r>
          </a:p>
          <a:p>
            <a:r>
              <a:rPr lang="en-US" dirty="0">
                <a:effectLst/>
                <a:latin typeface="Helvetica Neue" panose="02000503000000020004" pitchFamily="2" charset="0"/>
              </a:rPr>
              <a:t>Step III. Clustering </a:t>
            </a:r>
          </a:p>
          <a:p>
            <a:r>
              <a:rPr lang="en-US" dirty="0">
                <a:effectLst/>
                <a:latin typeface="Helvetica Neue" panose="02000503000000020004" pitchFamily="2" charset="0"/>
              </a:rPr>
              <a:t>We used centroid based K-means clustering (K-Means) as the clustering model in this study. To determine the optimal number of cluster k, we examined the Gap statistics and the Gap* statistics. Consensus clustering (CC) is used the cross validation the cluster assignment of K-Means. </a:t>
            </a:r>
          </a:p>
          <a:p>
            <a:r>
              <a:rPr lang="en-US" dirty="0">
                <a:effectLst/>
                <a:latin typeface="Helvetica Neue" panose="02000503000000020004" pitchFamily="2" charset="0"/>
              </a:rPr>
              <a:t> </a:t>
            </a:r>
          </a:p>
          <a:p>
            <a:r>
              <a:rPr lang="en-US" dirty="0">
                <a:effectLst/>
                <a:latin typeface="Helvetica Neue" panose="02000503000000020004" pitchFamily="2" charset="0"/>
              </a:rPr>
              <a:t>To evaluate the clustering result, we considered both theoretical and practical factors including: (1) Goodness of fit (2) Adequate large cluster size (3) Salient difference in clinical characteristics between different phenotypes. Phenotypes were visualized by: (1) t-distributed stochastic neighbor embedding plots (t-SNE)</a:t>
            </a:r>
            <a:r>
              <a:rPr lang="en-US" baseline="30000" dirty="0">
                <a:effectLst/>
                <a:latin typeface="Helvetica Neue" panose="02000503000000020004" pitchFamily="2" charset="0"/>
              </a:rPr>
              <a:t>5</a:t>
            </a:r>
            <a:r>
              <a:rPr lang="en-US" dirty="0">
                <a:effectLst/>
                <a:latin typeface="Helvetica Neue" panose="02000503000000020004" pitchFamily="2" charset="0"/>
              </a:rPr>
              <a:t> (2) Line plot of variables normalized by 3 phenotype population mean (3) Rank plot of variables normalized by 2 phenotype population mean. </a:t>
            </a:r>
          </a:p>
          <a:p>
            <a:r>
              <a:rPr lang="en-US" dirty="0">
                <a:effectLst/>
                <a:latin typeface="Helvetica Neue" panose="02000503000000020004" pitchFamily="2" charset="0"/>
              </a:rPr>
              <a:t> </a:t>
            </a:r>
          </a:p>
          <a:p>
            <a:r>
              <a:rPr lang="en-US" dirty="0">
                <a:effectLst/>
                <a:latin typeface="Helvetica Neue" panose="02000503000000020004" pitchFamily="2" charset="0"/>
              </a:rPr>
              <a:t>The optimal number of cluster k is determined by the Gap statistics and the Gap* statistics. Gap statistic compares the total intra-cluster variation for number of cluster k with their expected values under the null hypothesis that distribution has no obvious cluster and is calculated as log of Intra-cluster sum of the pairwise distances.</a:t>
            </a:r>
            <a:r>
              <a:rPr lang="en-US" baseline="30000" dirty="0">
                <a:effectLst/>
                <a:latin typeface="Helvetica Neue" panose="02000503000000020004" pitchFamily="2" charset="0"/>
              </a:rPr>
              <a:t>6</a:t>
            </a:r>
            <a:r>
              <a:rPr lang="en-US" dirty="0">
                <a:effectLst/>
                <a:latin typeface="Helvetica Neue" panose="02000503000000020004" pitchFamily="2" charset="0"/>
              </a:rPr>
              <a:t> The difference between Gap statistics and Gap* statistics is that Gap* statistics remove the log function.</a:t>
            </a:r>
            <a:r>
              <a:rPr lang="en-US" baseline="30000" dirty="0">
                <a:effectLst/>
                <a:latin typeface="Helvetica Neue" panose="02000503000000020004" pitchFamily="2" charset="0"/>
              </a:rPr>
              <a:t>7</a:t>
            </a:r>
            <a:r>
              <a:rPr lang="en-US" dirty="0">
                <a:effectLst/>
                <a:latin typeface="Helvetica Neue" panose="02000503000000020004" pitchFamily="2" charset="0"/>
              </a:rPr>
              <a:t> In some cases, Gap statistics tend to overestimate the number of clusters but may outperform in the overlapping group cases. In these cases, the optimal number of cluster is determined by the highest Gap statistics value or identifying the first number of cluster k, such that </a:t>
            </a:r>
            <a:r>
              <a:rPr lang="en-US" dirty="0" err="1">
                <a:effectLst/>
                <a:latin typeface="Helvetica Neue" panose="02000503000000020004" pitchFamily="2" charset="0"/>
              </a:rPr>
              <a:t>Gap</a:t>
            </a:r>
            <a:r>
              <a:rPr lang="en-US" baseline="-25000" dirty="0" err="1">
                <a:effectLst/>
                <a:latin typeface="Helvetica Neue" panose="02000503000000020004" pitchFamily="2" charset="0"/>
              </a:rPr>
              <a:t>n</a:t>
            </a:r>
            <a:r>
              <a:rPr lang="en-US" dirty="0">
                <a:effectLst/>
                <a:latin typeface="Helvetica Neue" panose="02000503000000020004" pitchFamily="2" charset="0"/>
              </a:rPr>
              <a:t>(k) ≥ </a:t>
            </a:r>
            <a:r>
              <a:rPr lang="en-US" dirty="0" err="1">
                <a:effectLst/>
                <a:latin typeface="Helvetica Neue" panose="02000503000000020004" pitchFamily="2" charset="0"/>
              </a:rPr>
              <a:t>Gap</a:t>
            </a:r>
            <a:r>
              <a:rPr lang="en-US" baseline="-25000" dirty="0" err="1">
                <a:effectLst/>
                <a:latin typeface="Helvetica Neue" panose="02000503000000020004" pitchFamily="2" charset="0"/>
              </a:rPr>
              <a:t>n</a:t>
            </a:r>
            <a:r>
              <a:rPr lang="en-US" dirty="0">
                <a:effectLst/>
                <a:latin typeface="Helvetica Neue" panose="02000503000000020004" pitchFamily="2" charset="0"/>
              </a:rPr>
              <a:t>(k + 1) − s</a:t>
            </a:r>
            <a:r>
              <a:rPr lang="en-US" baseline="-25000" dirty="0">
                <a:effectLst/>
                <a:latin typeface="Helvetica Neue" panose="02000503000000020004" pitchFamily="2" charset="0"/>
              </a:rPr>
              <a:t>k+1</a:t>
            </a:r>
            <a:r>
              <a:rPr lang="en-US" dirty="0">
                <a:effectLst/>
                <a:latin typeface="Helvetica Neue" panose="02000503000000020004" pitchFamily="2" charset="0"/>
              </a:rPr>
              <a:t>. Both Diff value in Gap statistics plot and Gap* statistics plot suggested that optimal number of clusters is 3.</a:t>
            </a:r>
          </a:p>
          <a:p>
            <a:r>
              <a:rPr lang="en-US" dirty="0">
                <a:effectLst/>
                <a:latin typeface="Helvetica Neue" panose="02000503000000020004" pitchFamily="2" charset="0"/>
              </a:rPr>
              <a:t> </a:t>
            </a:r>
          </a:p>
          <a:p>
            <a:r>
              <a:rPr lang="en-US" dirty="0">
                <a:effectLst/>
                <a:latin typeface="Helvetica Neue" panose="02000503000000020004" pitchFamily="2" charset="0"/>
              </a:rPr>
              <a:t>To cross validate the cluster assigned by K-Means, we applied consensus clustering on same data to compare the difference in cluster assignments and phenotype clinical characteristics. Consensus clustering aims to group points into clusters by evaluating degree of confidence or “consensus” of two points are grouped into one cluster under the uncertainty of repeated subsampling.</a:t>
            </a:r>
            <a:r>
              <a:rPr lang="en-US" baseline="30000" dirty="0">
                <a:effectLst/>
                <a:latin typeface="Helvetica Neue" panose="02000503000000020004" pitchFamily="2" charset="0"/>
              </a:rPr>
              <a:t>8</a:t>
            </a:r>
            <a:r>
              <a:rPr lang="en-US" dirty="0">
                <a:effectLst/>
                <a:latin typeface="Helvetica Neue" panose="02000503000000020004" pitchFamily="2" charset="0"/>
              </a:rPr>
              <a:t> Pairwise consensus value is defined as “the proportion of time in which two point are grouped in the same cluster” and a high consensus value indicates high goodness of fit. We performed consensus clustering under the </a:t>
            </a:r>
            <a:r>
              <a:rPr lang="en-US" dirty="0" err="1">
                <a:effectLst/>
                <a:latin typeface="Helvetica Neue" panose="02000503000000020004" pitchFamily="2" charset="0"/>
              </a:rPr>
              <a:t>ConsensusClusterPlus</a:t>
            </a:r>
            <a:r>
              <a:rPr lang="en-US" dirty="0">
                <a:effectLst/>
                <a:latin typeface="Helvetica Neue" panose="02000503000000020004" pitchFamily="2" charset="0"/>
              </a:rPr>
              <a:t> implementation in R.</a:t>
            </a:r>
            <a:r>
              <a:rPr lang="en-US" baseline="30000" dirty="0">
                <a:effectLst/>
                <a:latin typeface="Helvetica Neue" panose="02000503000000020004" pitchFamily="2" charset="0"/>
              </a:rPr>
              <a:t>9</a:t>
            </a:r>
            <a:r>
              <a:rPr lang="en-US" dirty="0">
                <a:effectLst/>
                <a:latin typeface="Helvetica Neue" panose="02000503000000020004" pitchFamily="2" charset="0"/>
              </a:rPr>
              <a:t> We observe a sharp decline in Delta Area plot of CDF from 3 class to 4 class, indicating optimal number of clusters is likely to be 3. Under cluster number=3, cluster consensus for all cluster was above 0.8 and consensus matrix plot suggested that goodness of fit was high. </a:t>
            </a:r>
          </a:p>
          <a:p>
            <a:r>
              <a:rPr lang="en-US" dirty="0">
                <a:effectLst/>
                <a:latin typeface="Helvetica Neue" panose="02000503000000020004" pitchFamily="2" charset="0"/>
              </a:rPr>
              <a:t> </a:t>
            </a:r>
          </a:p>
          <a:p>
            <a:r>
              <a:rPr lang="en-US" dirty="0">
                <a:effectLst/>
                <a:latin typeface="Helvetica Neue" panose="02000503000000020004" pitchFamily="2" charset="0"/>
              </a:rPr>
              <a:t> </a:t>
            </a:r>
          </a:p>
          <a:p>
            <a:r>
              <a:rPr lang="en-US" dirty="0">
                <a:effectLst/>
                <a:latin typeface="Helvetica Neue" panose="02000503000000020004" pitchFamily="2" charset="0"/>
              </a:rPr>
              <a:t>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p>
          <a:p>
            <a:r>
              <a:rPr lang="en-US" dirty="0">
                <a:effectLst/>
                <a:latin typeface="Helvetica Neue" panose="02000503000000020004" pitchFamily="2" charset="0"/>
              </a:rPr>
              <a:t>To further test the stability and robustness of K-Means model, we evaluated the following factors: (1) changes in clinical characteristics of phenotypes between models trained on </a:t>
            </a:r>
            <a:r>
              <a:rPr lang="en-US" dirty="0" err="1">
                <a:effectLst/>
                <a:latin typeface="Helvetica Neue" panose="02000503000000020004" pitchFamily="2" charset="0"/>
              </a:rPr>
              <a:t>eICU</a:t>
            </a:r>
            <a:r>
              <a:rPr lang="en-US" dirty="0">
                <a:effectLst/>
                <a:latin typeface="Helvetica Neue" panose="02000503000000020004" pitchFamily="2" charset="0"/>
              </a:rPr>
              <a:t> derivation cohort and </a:t>
            </a:r>
            <a:r>
              <a:rPr lang="en-US" dirty="0" err="1">
                <a:effectLst/>
                <a:latin typeface="Helvetica Neue" panose="02000503000000020004" pitchFamily="2" charset="0"/>
              </a:rPr>
              <a:t>eICU</a:t>
            </a:r>
            <a:r>
              <a:rPr lang="en-US" dirty="0">
                <a:effectLst/>
                <a:latin typeface="Helvetica Neue" panose="02000503000000020004" pitchFamily="2" charset="0"/>
              </a:rPr>
              <a:t> validation cohort (2) variance of fitted parameters on multiple imputed datasets by MICE (3) changes in clinical characteristics of each phenotype by altering the clinical variable extraction window from +/-8 hours to +/-12 and +/-24 hours. The clinical characteristics of phenotype generated by K-Means were stable cross all the above tests.</a:t>
            </a:r>
          </a:p>
          <a:p>
            <a:r>
              <a:rPr lang="en-US" dirty="0">
                <a:effectLst/>
                <a:latin typeface="Helvetica Neue" panose="02000503000000020004" pitchFamily="2" charset="0"/>
              </a:rPr>
              <a:t> </a:t>
            </a:r>
          </a:p>
          <a:p>
            <a:r>
              <a:rPr lang="en-US" dirty="0">
                <a:effectLst/>
                <a:latin typeface="Helvetica Neue" panose="02000503000000020004" pitchFamily="2" charset="0"/>
              </a:rPr>
              <a:t>“</a:t>
            </a:r>
          </a:p>
          <a:p>
            <a:endParaRPr lang="en-US" dirty="0"/>
          </a:p>
          <a:p>
            <a:endParaRPr lang="en-US" dirty="0"/>
          </a:p>
        </p:txBody>
      </p:sp>
      <p:sp>
        <p:nvSpPr>
          <p:cNvPr id="4" name="Slide Number Placeholder 3"/>
          <p:cNvSpPr>
            <a:spLocks noGrp="1"/>
          </p:cNvSpPr>
          <p:nvPr>
            <p:ph type="sldNum" sz="quarter" idx="5"/>
          </p:nvPr>
        </p:nvSpPr>
        <p:spPr/>
        <p:txBody>
          <a:bodyPr/>
          <a:lstStyle/>
          <a:p>
            <a:fld id="{D6154C9C-28C3-5141-89EE-A48E8C9C2C49}" type="slidenum">
              <a:rPr lang="en-US" smtClean="0"/>
              <a:t>20</a:t>
            </a:fld>
            <a:endParaRPr lang="en-US"/>
          </a:p>
        </p:txBody>
      </p:sp>
    </p:spTree>
    <p:extLst>
      <p:ext uri="{BB962C8B-B14F-4D97-AF65-F5344CB8AC3E}">
        <p14:creationId xmlns:p14="http://schemas.microsoft.com/office/powerpoint/2010/main" val="953507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21</a:t>
            </a:fld>
            <a:endParaRPr lang="en-US"/>
          </a:p>
        </p:txBody>
      </p:sp>
    </p:spTree>
    <p:extLst>
      <p:ext uri="{BB962C8B-B14F-4D97-AF65-F5344CB8AC3E}">
        <p14:creationId xmlns:p14="http://schemas.microsoft.com/office/powerpoint/2010/main" val="2321979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22</a:t>
            </a:fld>
            <a:endParaRPr lang="en-US"/>
          </a:p>
        </p:txBody>
      </p:sp>
    </p:spTree>
    <p:extLst>
      <p:ext uri="{BB962C8B-B14F-4D97-AF65-F5344CB8AC3E}">
        <p14:creationId xmlns:p14="http://schemas.microsoft.com/office/powerpoint/2010/main" val="300244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purposes to the respiratory system: get enough oxygen to the blood, and get enough CO2 out of the blood. </a:t>
            </a:r>
          </a:p>
          <a:p>
            <a:endParaRPr lang="en-US" dirty="0"/>
          </a:p>
          <a:p>
            <a:endParaRPr lang="en-US" dirty="0"/>
          </a:p>
          <a:p>
            <a:r>
              <a:rPr lang="en-US" dirty="0"/>
              <a:t>TODO: [ ] back to the schema</a:t>
            </a:r>
          </a:p>
          <a:p>
            <a:endParaRPr lang="en-US" dirty="0"/>
          </a:p>
          <a:p>
            <a:r>
              <a:rPr lang="en-US" dirty="0"/>
              <a:t>[ ] Decrease to ONLY low ventilation = CO2 goes up, like in the valley with pollution. </a:t>
            </a:r>
          </a:p>
        </p:txBody>
      </p:sp>
      <p:sp>
        <p:nvSpPr>
          <p:cNvPr id="4" name="Slide Number Placeholder 3"/>
          <p:cNvSpPr>
            <a:spLocks noGrp="1"/>
          </p:cNvSpPr>
          <p:nvPr>
            <p:ph type="sldNum" sz="quarter" idx="5"/>
          </p:nvPr>
        </p:nvSpPr>
        <p:spPr/>
        <p:txBody>
          <a:bodyPr/>
          <a:lstStyle/>
          <a:p>
            <a:fld id="{A6D5CAE9-DAF4-4D97-913D-E8A4125ADDAD}" type="slidenum">
              <a:rPr lang="en-US" smtClean="0"/>
              <a:t>3</a:t>
            </a:fld>
            <a:endParaRPr lang="en-US"/>
          </a:p>
        </p:txBody>
      </p:sp>
    </p:spTree>
    <p:extLst>
      <p:ext uri="{BB962C8B-B14F-4D97-AF65-F5344CB8AC3E}">
        <p14:creationId xmlns:p14="http://schemas.microsoft.com/office/powerpoint/2010/main" val="352751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↓HCO</a:t>
            </a:r>
            <a:r>
              <a:rPr lang="en-US" baseline="-25000" dirty="0"/>
              <a:t>3</a:t>
            </a:r>
            <a:r>
              <a:rPr lang="en-US" baseline="30000" dirty="0"/>
              <a:t>-</a:t>
            </a:r>
            <a:r>
              <a:rPr lang="en-US" dirty="0"/>
              <a:t> &amp; ↓K</a:t>
            </a:r>
            <a:r>
              <a:rPr lang="en-US" baseline="30000" dirty="0"/>
              <a:t>+</a:t>
            </a:r>
            <a:r>
              <a:rPr lang="en-US" dirty="0"/>
              <a:t> = Unlikely hypercapnic</a:t>
            </a:r>
          </a:p>
          <a:p>
            <a:pPr lvl="1"/>
            <a:r>
              <a:rPr lang="en-US" dirty="0"/>
              <a:t>↑HCO</a:t>
            </a:r>
            <a:r>
              <a:rPr lang="en-US" baseline="-25000" dirty="0"/>
              <a:t>3</a:t>
            </a:r>
            <a:r>
              <a:rPr lang="en-US" baseline="30000" dirty="0"/>
              <a:t>-</a:t>
            </a:r>
            <a:r>
              <a:rPr lang="en-US" dirty="0"/>
              <a:t> &amp; ↑K</a:t>
            </a:r>
            <a:r>
              <a:rPr lang="en-US" baseline="30000" dirty="0"/>
              <a:t>+</a:t>
            </a:r>
            <a:r>
              <a:rPr lang="en-US" dirty="0"/>
              <a:t> = Likely hypercapnic</a:t>
            </a:r>
          </a:p>
          <a:p>
            <a:pPr lvl="1"/>
            <a:r>
              <a:rPr lang="en-US" dirty="0"/>
              <a:t>↓HCO</a:t>
            </a:r>
            <a:r>
              <a:rPr lang="en-US" baseline="-25000" dirty="0"/>
              <a:t>3</a:t>
            </a:r>
            <a:r>
              <a:rPr lang="en-US" baseline="30000" dirty="0"/>
              <a:t>-</a:t>
            </a:r>
            <a:r>
              <a:rPr lang="en-US" dirty="0"/>
              <a:t> &amp; ↑K</a:t>
            </a:r>
            <a:r>
              <a:rPr lang="en-US" baseline="30000" dirty="0"/>
              <a:t>+</a:t>
            </a:r>
            <a:r>
              <a:rPr lang="en-US" dirty="0"/>
              <a:t>, ↑HCO</a:t>
            </a:r>
            <a:r>
              <a:rPr lang="en-US" baseline="-25000" dirty="0"/>
              <a:t>3</a:t>
            </a:r>
            <a:r>
              <a:rPr lang="en-US" baseline="30000" dirty="0"/>
              <a:t>-</a:t>
            </a:r>
            <a:r>
              <a:rPr lang="en-US" dirty="0"/>
              <a:t> &amp; ↓K</a:t>
            </a:r>
            <a:r>
              <a:rPr lang="en-US" baseline="30000" dirty="0"/>
              <a:t>+</a:t>
            </a:r>
            <a:r>
              <a:rPr lang="en-US" dirty="0"/>
              <a:t> = less strong evidence for or against</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27</a:t>
            </a:fld>
            <a:endParaRPr lang="en-US"/>
          </a:p>
        </p:txBody>
      </p:sp>
    </p:spTree>
    <p:extLst>
      <p:ext uri="{BB962C8B-B14F-4D97-AF65-F5344CB8AC3E}">
        <p14:creationId xmlns:p14="http://schemas.microsoft.com/office/powerpoint/2010/main" val="3969588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29</a:t>
            </a:fld>
            <a:endParaRPr lang="en-US"/>
          </a:p>
        </p:txBody>
      </p:sp>
    </p:spTree>
    <p:extLst>
      <p:ext uri="{BB962C8B-B14F-4D97-AF65-F5344CB8AC3E}">
        <p14:creationId xmlns:p14="http://schemas.microsoft.com/office/powerpoint/2010/main" val="2905600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www.geeksforgeeks.org</a:t>
            </a:r>
            <a:r>
              <a:rPr lang="en-US" dirty="0"/>
              <a:t>/ml-bias-variance-trade-off/amp/</a:t>
            </a:r>
          </a:p>
          <a:p>
            <a:endParaRPr lang="en-US" dirty="0"/>
          </a:p>
          <a:p>
            <a:r>
              <a:rPr lang="en-US" dirty="0"/>
              <a:t>Dichotomization = easy to understand, but not very good use of information</a:t>
            </a:r>
          </a:p>
        </p:txBody>
      </p:sp>
      <p:sp>
        <p:nvSpPr>
          <p:cNvPr id="4" name="Slide Number Placeholder 3"/>
          <p:cNvSpPr>
            <a:spLocks noGrp="1"/>
          </p:cNvSpPr>
          <p:nvPr>
            <p:ph type="sldNum" sz="quarter" idx="5"/>
          </p:nvPr>
        </p:nvSpPr>
        <p:spPr/>
        <p:txBody>
          <a:bodyPr/>
          <a:lstStyle/>
          <a:p>
            <a:fld id="{A6D5CAE9-DAF4-4D97-913D-E8A4125ADDAD}" type="slidenum">
              <a:rPr lang="en-US" smtClean="0"/>
              <a:t>30</a:t>
            </a:fld>
            <a:endParaRPr lang="en-US"/>
          </a:p>
        </p:txBody>
      </p:sp>
    </p:spTree>
    <p:extLst>
      <p:ext uri="{BB962C8B-B14F-4D97-AF65-F5344CB8AC3E}">
        <p14:creationId xmlns:p14="http://schemas.microsoft.com/office/powerpoint/2010/main" val="211646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31</a:t>
            </a:fld>
            <a:endParaRPr lang="en-US"/>
          </a:p>
        </p:txBody>
      </p:sp>
    </p:spTree>
    <p:extLst>
      <p:ext uri="{BB962C8B-B14F-4D97-AF65-F5344CB8AC3E}">
        <p14:creationId xmlns:p14="http://schemas.microsoft.com/office/powerpoint/2010/main" val="1766757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our best to construct this cohort: </a:t>
            </a:r>
          </a:p>
          <a:p>
            <a:endParaRPr lang="en-US" dirty="0"/>
          </a:p>
          <a:p>
            <a:r>
              <a:rPr lang="en-US" dirty="0"/>
              <a:t>As a byproduct, we will also discover information about: </a:t>
            </a:r>
          </a:p>
          <a:p>
            <a:r>
              <a:rPr lang="en-US" dirty="0"/>
              <a:t>- proof of principle whether there are importantly missed patient out there</a:t>
            </a:r>
          </a:p>
          <a:p>
            <a:r>
              <a:rPr lang="en-US" dirty="0"/>
              <a:t>- insight into the likely impact of of those misses</a:t>
            </a:r>
          </a:p>
        </p:txBody>
      </p:sp>
      <p:sp>
        <p:nvSpPr>
          <p:cNvPr id="4" name="Slide Number Placeholder 3"/>
          <p:cNvSpPr>
            <a:spLocks noGrp="1"/>
          </p:cNvSpPr>
          <p:nvPr>
            <p:ph type="sldNum" sz="quarter" idx="5"/>
          </p:nvPr>
        </p:nvSpPr>
        <p:spPr/>
        <p:txBody>
          <a:bodyPr/>
          <a:lstStyle/>
          <a:p>
            <a:fld id="{A6D5CAE9-DAF4-4D97-913D-E8A4125ADDAD}" type="slidenum">
              <a:rPr lang="en-US" smtClean="0"/>
              <a:t>34</a:t>
            </a:fld>
            <a:endParaRPr lang="en-US"/>
          </a:p>
        </p:txBody>
      </p:sp>
    </p:spTree>
    <p:extLst>
      <p:ext uri="{BB962C8B-B14F-4D97-AF65-F5344CB8AC3E}">
        <p14:creationId xmlns:p14="http://schemas.microsoft.com/office/powerpoint/2010/main" val="3739705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element not discussed here is the local fine-tuning that must occur. </a:t>
            </a:r>
          </a:p>
        </p:txBody>
      </p:sp>
      <p:sp>
        <p:nvSpPr>
          <p:cNvPr id="4" name="Slide Number Placeholder 3"/>
          <p:cNvSpPr>
            <a:spLocks noGrp="1"/>
          </p:cNvSpPr>
          <p:nvPr>
            <p:ph type="sldNum" sz="quarter" idx="5"/>
          </p:nvPr>
        </p:nvSpPr>
        <p:spPr/>
        <p:txBody>
          <a:bodyPr/>
          <a:lstStyle/>
          <a:p>
            <a:fld id="{A6D5CAE9-DAF4-4D97-913D-E8A4125ADDAD}" type="slidenum">
              <a:rPr lang="en-US" smtClean="0"/>
              <a:t>35</a:t>
            </a:fld>
            <a:endParaRPr lang="en-US"/>
          </a:p>
        </p:txBody>
      </p:sp>
    </p:spTree>
    <p:extLst>
      <p:ext uri="{BB962C8B-B14F-4D97-AF65-F5344CB8AC3E}">
        <p14:creationId xmlns:p14="http://schemas.microsoft.com/office/powerpoint/2010/main" val="275716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this fail?</a:t>
            </a:r>
          </a:p>
          <a:p>
            <a:pPr lvl="1"/>
            <a:r>
              <a:rPr lang="en-US" dirty="0"/>
              <a:t>Aim 1 results will influence needed sample size</a:t>
            </a:r>
          </a:p>
          <a:p>
            <a:pPr lvl="1"/>
            <a:r>
              <a:rPr lang="en-US" dirty="0"/>
              <a:t>Can I access EHR data fast enough?</a:t>
            </a:r>
          </a:p>
          <a:p>
            <a:pPr lvl="1"/>
            <a:r>
              <a:rPr lang="en-US" dirty="0"/>
              <a:t>Hawthorne effect? Due to hypoxemia (elevation), do they get identified earlier?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36</a:t>
            </a:fld>
            <a:endParaRPr lang="en-US"/>
          </a:p>
        </p:txBody>
      </p:sp>
    </p:spTree>
    <p:extLst>
      <p:ext uri="{BB962C8B-B14F-4D97-AF65-F5344CB8AC3E}">
        <p14:creationId xmlns:p14="http://schemas.microsoft.com/office/powerpoint/2010/main" val="3112405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37</a:t>
            </a:fld>
            <a:endParaRPr lang="en-US"/>
          </a:p>
        </p:txBody>
      </p:sp>
    </p:spTree>
    <p:extLst>
      <p:ext uri="{BB962C8B-B14F-4D97-AF65-F5344CB8AC3E}">
        <p14:creationId xmlns:p14="http://schemas.microsoft.com/office/powerpoint/2010/main" val="743387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we don’t just want to focus on identifying more patients who would have a blood gas CO2 over 45 mmHg if it were checked… we want to identify the patients who have and are going to continue to have clinically important respiratory failure and, ideally, those who will benefit from known therapies. </a:t>
            </a:r>
          </a:p>
          <a:p>
            <a:endParaRPr lang="en-US" dirty="0"/>
          </a:p>
          <a:p>
            <a:r>
              <a:rPr lang="en-US" dirty="0"/>
              <a:t>Retrospective cohort of patients predicted but not recognized to have hypercapnia</a:t>
            </a:r>
          </a:p>
          <a:p>
            <a:pPr lvl="1"/>
            <a:r>
              <a:rPr lang="en-US" dirty="0"/>
              <a:t>Longitudinal, high % follow-up within-system (VA)</a:t>
            </a:r>
          </a:p>
          <a:p>
            <a:r>
              <a:rPr lang="en-US" dirty="0"/>
              <a:t>Number of ”predicted likely” visits before definitive recognition </a:t>
            </a:r>
          </a:p>
          <a:p>
            <a:r>
              <a:rPr lang="en-US" dirty="0"/>
              <a:t>Hazard of ED visit, admission, mortality (comparison: ABG confirmed, ICD confirmed, treated)</a:t>
            </a:r>
          </a:p>
          <a:p>
            <a:r>
              <a:rPr lang="en-US" dirty="0"/>
              <a:t>Prediction: patients likely to have hypercapnia incur similar to increased risk of those confirmed. </a:t>
            </a:r>
          </a:p>
          <a:p>
            <a:pPr lvl="1"/>
            <a:r>
              <a:rPr lang="en-US" dirty="0"/>
              <a:t>supports, but does not demonstrate, that recognition may be beneficial</a:t>
            </a:r>
          </a:p>
          <a:p>
            <a:pPr marL="171450" indent="-171450">
              <a:buFont typeface="Wingdings" pitchFamily="2" charset="2"/>
              <a:buChar char="è"/>
            </a:pPr>
            <a:endParaRPr lang="en-US" dirty="0"/>
          </a:p>
          <a:p>
            <a:r>
              <a:rPr lang="en-US" dirty="0"/>
              <a:t>Threats to validity: </a:t>
            </a:r>
          </a:p>
          <a:p>
            <a:pPr lvl="1"/>
            <a:r>
              <a:rPr lang="en-US" dirty="0"/>
              <a:t>Is it the hypercapnia risk, per-se? (negative controls)</a:t>
            </a:r>
          </a:p>
          <a:p>
            <a:pPr lvl="1"/>
            <a:r>
              <a:rPr lang="en-US" dirty="0"/>
              <a:t>Risk might be ameliorated by treatment</a:t>
            </a:r>
          </a:p>
          <a:p>
            <a:pPr lvl="1"/>
            <a:r>
              <a:rPr lang="en-US" dirty="0"/>
              <a:t>Risk among patients with hypercapnia is not binary [</a:t>
            </a:r>
            <a:r>
              <a:rPr lang="en-US" dirty="0" err="1"/>
              <a:t>ie</a:t>
            </a:r>
            <a:r>
              <a:rPr lang="en-US" dirty="0"/>
              <a:t> risk PaCO2=90 &gt;&gt;&gt; 50]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Other relevant data: sources of variation in probability of obtaining ABG or VBG, referral to sleep</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38</a:t>
            </a:fld>
            <a:endParaRPr lang="en-US"/>
          </a:p>
        </p:txBody>
      </p:sp>
    </p:spTree>
    <p:extLst>
      <p:ext uri="{BB962C8B-B14F-4D97-AF65-F5344CB8AC3E}">
        <p14:creationId xmlns:p14="http://schemas.microsoft.com/office/powerpoint/2010/main" val="3642267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a:t>
            </a:r>
          </a:p>
        </p:txBody>
      </p:sp>
      <p:sp>
        <p:nvSpPr>
          <p:cNvPr id="4" name="Slide Number Placeholder 3"/>
          <p:cNvSpPr>
            <a:spLocks noGrp="1"/>
          </p:cNvSpPr>
          <p:nvPr>
            <p:ph type="sldNum" sz="quarter" idx="5"/>
          </p:nvPr>
        </p:nvSpPr>
        <p:spPr/>
        <p:txBody>
          <a:bodyPr/>
          <a:lstStyle/>
          <a:p>
            <a:fld id="{A6D5CAE9-DAF4-4D97-913D-E8A4125ADDAD}" type="slidenum">
              <a:rPr lang="en-US" smtClean="0"/>
              <a:t>39</a:t>
            </a:fld>
            <a:endParaRPr lang="en-US"/>
          </a:p>
        </p:txBody>
      </p:sp>
    </p:spTree>
    <p:extLst>
      <p:ext uri="{BB962C8B-B14F-4D97-AF65-F5344CB8AC3E}">
        <p14:creationId xmlns:p14="http://schemas.microsoft.com/office/powerpoint/2010/main" val="107316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r>
              <a:rPr lang="en-US" dirty="0" err="1"/>
              <a:t>todo</a:t>
            </a:r>
            <a:r>
              <a:rPr lang="en-US" dirty="0"/>
              <a:t>: simplify to Just the causes, no comparison to Cirrhosis.</a:t>
            </a:r>
          </a:p>
        </p:txBody>
      </p:sp>
      <p:sp>
        <p:nvSpPr>
          <p:cNvPr id="4" name="Slide Number Placeholder 3"/>
          <p:cNvSpPr>
            <a:spLocks noGrp="1"/>
          </p:cNvSpPr>
          <p:nvPr>
            <p:ph type="sldNum" sz="quarter" idx="5"/>
          </p:nvPr>
        </p:nvSpPr>
        <p:spPr/>
        <p:txBody>
          <a:bodyPr/>
          <a:lstStyle/>
          <a:p>
            <a:fld id="{A6D5CAE9-DAF4-4D97-913D-E8A4125ADDAD}" type="slidenum">
              <a:rPr lang="en-US" smtClean="0"/>
              <a:t>4</a:t>
            </a:fld>
            <a:endParaRPr lang="en-US"/>
          </a:p>
        </p:txBody>
      </p:sp>
    </p:spTree>
    <p:extLst>
      <p:ext uri="{BB962C8B-B14F-4D97-AF65-F5344CB8AC3E}">
        <p14:creationId xmlns:p14="http://schemas.microsoft.com/office/powerpoint/2010/main" val="323446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common, and it’s a problem.  - probably </a:t>
            </a:r>
          </a:p>
        </p:txBody>
      </p:sp>
      <p:sp>
        <p:nvSpPr>
          <p:cNvPr id="4" name="Slide Number Placeholder 3"/>
          <p:cNvSpPr>
            <a:spLocks noGrp="1"/>
          </p:cNvSpPr>
          <p:nvPr>
            <p:ph type="sldNum" sz="quarter" idx="5"/>
          </p:nvPr>
        </p:nvSpPr>
        <p:spPr/>
        <p:txBody>
          <a:bodyPr/>
          <a:lstStyle/>
          <a:p>
            <a:fld id="{A6D5CAE9-DAF4-4D97-913D-E8A4125ADDAD}" type="slidenum">
              <a:rPr lang="en-US" smtClean="0"/>
              <a:t>6</a:t>
            </a:fld>
            <a:endParaRPr lang="en-US"/>
          </a:p>
        </p:txBody>
      </p:sp>
    </p:spTree>
    <p:extLst>
      <p:ext uri="{BB962C8B-B14F-4D97-AF65-F5344CB8AC3E}">
        <p14:creationId xmlns:p14="http://schemas.microsoft.com/office/powerpoint/2010/main" val="106514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involved obtaining an arterial blood gas on all adult patients with obesity (BMI &gt; 35 kg/m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After excluding ten patients with FEV1/FVC &lt;50% or prior lung resection, 32 patients using opiates, and 85 that could not or did not consent, they found that 47 of 150 (31%) patients had hypercapnia with a pH lower than 7.42. 48% (14 of 29) with a BMI above 50 kg/m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had hypercapnia using an elevation-adjusted threshold (5200ft study elevation of the 3 study centers).</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7</a:t>
            </a:fld>
            <a:endParaRPr lang="en-US"/>
          </a:p>
        </p:txBody>
      </p:sp>
    </p:spTree>
    <p:extLst>
      <p:ext uri="{BB962C8B-B14F-4D97-AF65-F5344CB8AC3E}">
        <p14:creationId xmlns:p14="http://schemas.microsoft.com/office/powerpoint/2010/main" val="356671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this slide. </a:t>
            </a:r>
          </a:p>
        </p:txBody>
      </p:sp>
      <p:sp>
        <p:nvSpPr>
          <p:cNvPr id="4" name="Slide Number Placeholder 3"/>
          <p:cNvSpPr>
            <a:spLocks noGrp="1"/>
          </p:cNvSpPr>
          <p:nvPr>
            <p:ph type="sldNum" sz="quarter" idx="5"/>
          </p:nvPr>
        </p:nvSpPr>
        <p:spPr/>
        <p:txBody>
          <a:bodyPr/>
          <a:lstStyle/>
          <a:p>
            <a:fld id="{A6D5CAE9-DAF4-4D97-913D-E8A4125ADDAD}" type="slidenum">
              <a:rPr lang="en-US" smtClean="0"/>
              <a:t>8</a:t>
            </a:fld>
            <a:endParaRPr lang="en-US"/>
          </a:p>
        </p:txBody>
      </p:sp>
    </p:spTree>
    <p:extLst>
      <p:ext uri="{BB962C8B-B14F-4D97-AF65-F5344CB8AC3E}">
        <p14:creationId xmlns:p14="http://schemas.microsoft.com/office/powerpoint/2010/main" val="147415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9</a:t>
            </a:fld>
            <a:endParaRPr lang="en-US"/>
          </a:p>
        </p:txBody>
      </p:sp>
    </p:spTree>
    <p:extLst>
      <p:ext uri="{BB962C8B-B14F-4D97-AF65-F5344CB8AC3E}">
        <p14:creationId xmlns:p14="http://schemas.microsoft.com/office/powerpoint/2010/main" val="428122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10</a:t>
            </a:fld>
            <a:endParaRPr lang="en-US"/>
          </a:p>
        </p:txBody>
      </p:sp>
    </p:spTree>
    <p:extLst>
      <p:ext uri="{BB962C8B-B14F-4D97-AF65-F5344CB8AC3E}">
        <p14:creationId xmlns:p14="http://schemas.microsoft.com/office/powerpoint/2010/main" val="356643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11</a:t>
            </a:fld>
            <a:endParaRPr lang="en-US"/>
          </a:p>
        </p:txBody>
      </p:sp>
    </p:spTree>
    <p:extLst>
      <p:ext uri="{BB962C8B-B14F-4D97-AF65-F5344CB8AC3E}">
        <p14:creationId xmlns:p14="http://schemas.microsoft.com/office/powerpoint/2010/main" val="184384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179B-3622-8CEB-AA32-EB354EE1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CA7D5-41B0-FFCF-C37C-5246D3A0F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0AD55-DF5C-9735-12EC-D5883B93C13E}"/>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5" name="Footer Placeholder 4">
            <a:extLst>
              <a:ext uri="{FF2B5EF4-FFF2-40B4-BE49-F238E27FC236}">
                <a16:creationId xmlns:a16="http://schemas.microsoft.com/office/drawing/2014/main" id="{85358B13-7F5C-5718-07A3-E0E3265C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4F438-906F-B13F-4D25-D623917EBDAE}"/>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5842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9DF2-7FD2-C077-E8F4-D1182F716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39961-AB0B-6872-ED19-E558FD5C1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A7E26-F2C9-44F2-ABD5-82C62032CB0F}"/>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5" name="Footer Placeholder 4">
            <a:extLst>
              <a:ext uri="{FF2B5EF4-FFF2-40B4-BE49-F238E27FC236}">
                <a16:creationId xmlns:a16="http://schemas.microsoft.com/office/drawing/2014/main" id="{338FC827-5059-C33D-A9A5-0B210625E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11E3A-3136-543B-0FD0-3992F0174708}"/>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3507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70279-16B0-582F-2E2C-5171F0E53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38EF9-450C-7DB2-2E99-081EEE667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2C3E-273C-66DE-4BA8-4D98F35B377A}"/>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5" name="Footer Placeholder 4">
            <a:extLst>
              <a:ext uri="{FF2B5EF4-FFF2-40B4-BE49-F238E27FC236}">
                <a16:creationId xmlns:a16="http://schemas.microsoft.com/office/drawing/2014/main" id="{DC530D93-231E-1177-E331-C8A1FE3EE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0671C-5487-579C-C90D-313BC24C9E2B}"/>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0315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7A02-EC8B-4216-CFA4-F5B5722B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A37D-AAFE-EC5E-2770-D704C2D68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A45B5-AADD-7A3E-D754-7CE16A2B57AE}"/>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5" name="Footer Placeholder 4">
            <a:extLst>
              <a:ext uri="{FF2B5EF4-FFF2-40B4-BE49-F238E27FC236}">
                <a16:creationId xmlns:a16="http://schemas.microsoft.com/office/drawing/2014/main" id="{F915DB79-999E-20BF-C16C-BD1D0CDA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84C4-BB3B-1DAF-55C4-72F26E495823}"/>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908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C24D-326E-7961-A159-F0364323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B02F2-99BE-6A2F-3728-EABAC8AC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1F917-98AA-2A6D-35F7-07FC687D2004}"/>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5" name="Footer Placeholder 4">
            <a:extLst>
              <a:ext uri="{FF2B5EF4-FFF2-40B4-BE49-F238E27FC236}">
                <a16:creationId xmlns:a16="http://schemas.microsoft.com/office/drawing/2014/main" id="{65AC7EEE-65A1-6AE6-83FF-1FD3F685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117A3-23E9-2617-3696-F1C025A1322A}"/>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32289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7B4-8B99-0318-6409-585834C17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A364-6777-C6C3-2C9D-558436691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79FF3-D27B-27DE-F64A-EE8CFD93D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894B6-E58C-5334-6B68-D5F49634AE5F}"/>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6" name="Footer Placeholder 5">
            <a:extLst>
              <a:ext uri="{FF2B5EF4-FFF2-40B4-BE49-F238E27FC236}">
                <a16:creationId xmlns:a16="http://schemas.microsoft.com/office/drawing/2014/main" id="{CD1B8322-E5B0-809F-F42C-11EDD6AD3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8099B-1DF2-2515-4C27-AA744983A92F}"/>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25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5DEC-6C06-F5EC-F096-39C47E84D4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E3D82-C040-6760-84B6-8C61C90B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5B21F-5B1B-64F5-B240-AAE464FCA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3E00F8-74FC-0974-2A8E-356C05244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6C84-501D-1E86-F1B3-59C97F33E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1812-EC6D-812B-7806-397A10F8F06C}"/>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8" name="Footer Placeholder 7">
            <a:extLst>
              <a:ext uri="{FF2B5EF4-FFF2-40B4-BE49-F238E27FC236}">
                <a16:creationId xmlns:a16="http://schemas.microsoft.com/office/drawing/2014/main" id="{79F5FBB5-61CD-3E30-7A39-E21D3035F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287B7-62F0-3F2A-E64F-A8991B7AAFCC}"/>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5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9E97-E3CE-F331-6754-0B72C087D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5A303-899B-A7D2-3D9B-201FD24CC3B1}"/>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4" name="Footer Placeholder 3">
            <a:extLst>
              <a:ext uri="{FF2B5EF4-FFF2-40B4-BE49-F238E27FC236}">
                <a16:creationId xmlns:a16="http://schemas.microsoft.com/office/drawing/2014/main" id="{C3DDF1C1-D794-8AC2-C79B-AF9605F35B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A3872-D569-9B7F-1F49-EC2F8CDBD3A1}"/>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8076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E26EC-F573-F9AF-8D7E-56EB6AA8F7B9}"/>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3" name="Footer Placeholder 2">
            <a:extLst>
              <a:ext uri="{FF2B5EF4-FFF2-40B4-BE49-F238E27FC236}">
                <a16:creationId xmlns:a16="http://schemas.microsoft.com/office/drawing/2014/main" id="{55FB3A3B-04C5-C207-EBC7-19D83A388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13218-D6C2-AB1C-BA0D-7EDE589372B9}"/>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414375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3FB3-E898-DB9F-7AE3-53DB0F771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0FD3A-2A36-D47B-7745-21A0BBC1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E51C9-D8A7-6DE8-6467-265C0047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9D8F-3C1B-10FB-579A-FE10163396CF}"/>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6" name="Footer Placeholder 5">
            <a:extLst>
              <a:ext uri="{FF2B5EF4-FFF2-40B4-BE49-F238E27FC236}">
                <a16:creationId xmlns:a16="http://schemas.microsoft.com/office/drawing/2014/main" id="{D4479156-62A1-A567-9EDA-5D930964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4C737-4736-FAB5-E5C7-09CCCB624356}"/>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87075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E134-8475-3B15-D117-816F831A1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EA7DB-D4F6-8A6F-01C3-10BB4A299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8117A-2561-CDB6-805A-63EB49E68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4833-79F5-6D59-4FD3-A80C75F0D6B6}"/>
              </a:ext>
            </a:extLst>
          </p:cNvPr>
          <p:cNvSpPr>
            <a:spLocks noGrp="1"/>
          </p:cNvSpPr>
          <p:nvPr>
            <p:ph type="dt" sz="half" idx="10"/>
          </p:nvPr>
        </p:nvSpPr>
        <p:spPr/>
        <p:txBody>
          <a:bodyPr/>
          <a:lstStyle/>
          <a:p>
            <a:fld id="{497F49A8-4365-40CD-92C3-20D63100E4F8}" type="datetimeFigureOut">
              <a:rPr lang="en-US" smtClean="0"/>
              <a:t>11/23/23</a:t>
            </a:fld>
            <a:endParaRPr lang="en-US"/>
          </a:p>
        </p:txBody>
      </p:sp>
      <p:sp>
        <p:nvSpPr>
          <p:cNvPr id="6" name="Footer Placeholder 5">
            <a:extLst>
              <a:ext uri="{FF2B5EF4-FFF2-40B4-BE49-F238E27FC236}">
                <a16:creationId xmlns:a16="http://schemas.microsoft.com/office/drawing/2014/main" id="{2AA171A7-F0C4-5D55-19C5-CDCE92D8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D9D38-7DBB-4E59-E2FE-7DA7663DD770}"/>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7981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6DE74-223F-1A75-DBA7-AA3C539F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E43D6-7371-2FDC-0468-8592A7683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FAA34-8911-9B81-B76D-9FCF18973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F49A8-4365-40CD-92C3-20D63100E4F8}" type="datetimeFigureOut">
              <a:rPr lang="en-US" smtClean="0"/>
              <a:t>11/23/23</a:t>
            </a:fld>
            <a:endParaRPr lang="en-US"/>
          </a:p>
        </p:txBody>
      </p:sp>
      <p:sp>
        <p:nvSpPr>
          <p:cNvPr id="5" name="Footer Placeholder 4">
            <a:extLst>
              <a:ext uri="{FF2B5EF4-FFF2-40B4-BE49-F238E27FC236}">
                <a16:creationId xmlns:a16="http://schemas.microsoft.com/office/drawing/2014/main" id="{FFF838F1-FB98-DED1-43B5-F0EBDBA8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76E23-FFBB-A41B-1205-125AFC885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97FA-0148-46AD-978E-39B12847E064}" type="slidenum">
              <a:rPr lang="en-US" smtClean="0"/>
              <a:t>‹#›</a:t>
            </a:fld>
            <a:endParaRPr lang="en-US"/>
          </a:p>
        </p:txBody>
      </p:sp>
    </p:spTree>
    <p:extLst>
      <p:ext uri="{BB962C8B-B14F-4D97-AF65-F5344CB8AC3E}">
        <p14:creationId xmlns:p14="http://schemas.microsoft.com/office/powerpoint/2010/main" val="32998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19.sv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4E8C-F87D-A199-600A-0E05DC434642}"/>
              </a:ext>
            </a:extLst>
          </p:cNvPr>
          <p:cNvSpPr>
            <a:spLocks noGrp="1"/>
          </p:cNvSpPr>
          <p:nvPr>
            <p:ph type="ctrTitle"/>
          </p:nvPr>
        </p:nvSpPr>
        <p:spPr>
          <a:xfrm>
            <a:off x="355600" y="1122363"/>
            <a:ext cx="9144000" cy="2387600"/>
          </a:xfrm>
        </p:spPr>
        <p:txBody>
          <a:bodyPr>
            <a:normAutofit fontScale="90000"/>
          </a:bodyPr>
          <a:lstStyle/>
          <a:p>
            <a:r>
              <a:rPr lang="en-US" i="0" dirty="0">
                <a:solidFill>
                  <a:srgbClr val="242424"/>
                </a:solidFill>
                <a:effectLst/>
              </a:rPr>
              <a:t>Building a Better Cohort of </a:t>
            </a:r>
            <a:r>
              <a:rPr lang="en-US" dirty="0">
                <a:solidFill>
                  <a:srgbClr val="242424"/>
                </a:solidFill>
              </a:rPr>
              <a:t>Patients with </a:t>
            </a:r>
            <a:r>
              <a:rPr lang="en-US" i="0" dirty="0">
                <a:solidFill>
                  <a:srgbClr val="242424"/>
                </a:solidFill>
                <a:effectLst/>
              </a:rPr>
              <a:t>Hypercapnic Respiratory Failure </a:t>
            </a:r>
            <a:endParaRPr lang="en-US" dirty="0"/>
          </a:p>
        </p:txBody>
      </p:sp>
      <p:sp>
        <p:nvSpPr>
          <p:cNvPr id="3" name="Subtitle 2">
            <a:extLst>
              <a:ext uri="{FF2B5EF4-FFF2-40B4-BE49-F238E27FC236}">
                <a16:creationId xmlns:a16="http://schemas.microsoft.com/office/drawing/2014/main" id="{6CE94EF8-4915-17F8-19B6-E6E84AA1BC1C}"/>
              </a:ext>
            </a:extLst>
          </p:cNvPr>
          <p:cNvSpPr>
            <a:spLocks noGrp="1"/>
          </p:cNvSpPr>
          <p:nvPr>
            <p:ph type="subTitle" idx="1"/>
          </p:nvPr>
        </p:nvSpPr>
        <p:spPr>
          <a:xfrm>
            <a:off x="1524000" y="3602038"/>
            <a:ext cx="9144000" cy="3100420"/>
          </a:xfrm>
        </p:spPr>
        <p:txBody>
          <a:bodyPr>
            <a:normAutofit fontScale="77500" lnSpcReduction="20000"/>
          </a:bodyPr>
          <a:lstStyle/>
          <a:p>
            <a:pPr>
              <a:lnSpc>
                <a:spcPct val="120000"/>
              </a:lnSpc>
            </a:pPr>
            <a:r>
              <a:rPr lang="en-US" sz="3400" dirty="0"/>
              <a:t>Brian Locke, MD </a:t>
            </a:r>
          </a:p>
          <a:p>
            <a:pPr>
              <a:lnSpc>
                <a:spcPct val="120000"/>
              </a:lnSpc>
            </a:pPr>
            <a:r>
              <a:rPr lang="en-US" dirty="0"/>
              <a:t>T32 Fellow. Division of Pulmonary, Critical Care, and Occupational Pulmonary Medicine</a:t>
            </a:r>
          </a:p>
          <a:p>
            <a:pPr>
              <a:lnSpc>
                <a:spcPct val="120000"/>
              </a:lnSpc>
            </a:pPr>
            <a:r>
              <a:rPr lang="en-US" dirty="0"/>
              <a:t>Wayne Richards MS, Joseph Finkelstein MD PhD MA, Jeanette Brown MD PhD, </a:t>
            </a:r>
            <a:r>
              <a:rPr lang="en-US" dirty="0" err="1"/>
              <a:t>Ramkiran</a:t>
            </a:r>
            <a:r>
              <a:rPr lang="en-US" dirty="0"/>
              <a:t> </a:t>
            </a:r>
            <a:r>
              <a:rPr lang="en-US" dirty="0" err="1"/>
              <a:t>Gouripeddi</a:t>
            </a:r>
            <a:r>
              <a:rPr lang="en-US" dirty="0"/>
              <a:t> MBBS MS, Krishna M Sundar MD</a:t>
            </a:r>
            <a:br>
              <a:rPr lang="en-US" dirty="0"/>
            </a:br>
            <a:r>
              <a:rPr lang="en-US" dirty="0"/>
              <a:t>Departments of Internal Medicine and Biomedical Informatics</a:t>
            </a:r>
          </a:p>
          <a:p>
            <a:pPr>
              <a:lnSpc>
                <a:spcPct val="120000"/>
              </a:lnSpc>
            </a:pPr>
            <a:r>
              <a:rPr lang="en-US" dirty="0"/>
              <a:t>This research was supported by the National Institutes of Health under Ruth L. </a:t>
            </a:r>
            <a:r>
              <a:rPr lang="en-US" dirty="0" err="1"/>
              <a:t>Kirschstein</a:t>
            </a:r>
            <a:r>
              <a:rPr lang="en-US" dirty="0"/>
              <a:t> National Research Service Award 5T32HL105321 and the American Thoracic Society Academic Sleep and Pulmonary Integrated Research/Clinical Fellowship (ASPIRE) Program</a:t>
            </a:r>
          </a:p>
        </p:txBody>
      </p:sp>
      <p:pic>
        <p:nvPicPr>
          <p:cNvPr id="5" name="Picture 4">
            <a:extLst>
              <a:ext uri="{FF2B5EF4-FFF2-40B4-BE49-F238E27FC236}">
                <a16:creationId xmlns:a16="http://schemas.microsoft.com/office/drawing/2014/main" id="{72527F30-37FA-AB65-E9E2-C84E43E1CD56}"/>
              </a:ext>
            </a:extLst>
          </p:cNvPr>
          <p:cNvPicPr>
            <a:picLocks noChangeAspect="1"/>
          </p:cNvPicPr>
          <p:nvPr/>
        </p:nvPicPr>
        <p:blipFill>
          <a:blip r:embed="rId3"/>
          <a:stretch>
            <a:fillRect/>
          </a:stretch>
        </p:blipFill>
        <p:spPr>
          <a:xfrm>
            <a:off x="8952359" y="1316156"/>
            <a:ext cx="3087241" cy="2209682"/>
          </a:xfrm>
          <a:prstGeom prst="rect">
            <a:avLst/>
          </a:prstGeom>
        </p:spPr>
      </p:pic>
    </p:spTree>
    <p:extLst>
      <p:ext uri="{BB962C8B-B14F-4D97-AF65-F5344CB8AC3E}">
        <p14:creationId xmlns:p14="http://schemas.microsoft.com/office/powerpoint/2010/main" val="183405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Recognized Hypercapnia</a:t>
            </a:r>
          </a:p>
        </p:txBody>
      </p:sp>
      <p:sp>
        <p:nvSpPr>
          <p:cNvPr id="3" name="Oval 2">
            <a:extLst>
              <a:ext uri="{FF2B5EF4-FFF2-40B4-BE49-F238E27FC236}">
                <a16:creationId xmlns:a16="http://schemas.microsoft.com/office/drawing/2014/main" id="{43D55A95-D926-2572-38B5-DE15228A0EAD}"/>
              </a:ext>
            </a:extLst>
          </p:cNvPr>
          <p:cNvSpPr/>
          <p:nvPr/>
        </p:nvSpPr>
        <p:spPr>
          <a:xfrm>
            <a:off x="1263695" y="2768600"/>
            <a:ext cx="6097685" cy="2638945"/>
          </a:xfrm>
          <a:prstGeom prst="ellipse">
            <a:avLst/>
          </a:prstGeom>
          <a:noFill/>
          <a:ln w="762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Recognized Cases</a:t>
            </a:r>
          </a:p>
          <a:p>
            <a:pPr algn="ctr"/>
            <a:r>
              <a:rPr lang="en-US" dirty="0">
                <a:solidFill>
                  <a:schemeClr val="tx1"/>
                </a:solidFill>
              </a:rPr>
              <a:t>(Multifactorial Causes,</a:t>
            </a:r>
          </a:p>
          <a:p>
            <a:pPr algn="ctr"/>
            <a:r>
              <a:rPr lang="en-US" dirty="0">
                <a:solidFill>
                  <a:schemeClr val="tx1"/>
                </a:solidFill>
              </a:rPr>
              <a:t>Relapsing-Recurrent)</a:t>
            </a:r>
          </a:p>
        </p:txBody>
      </p:sp>
      <p:sp>
        <p:nvSpPr>
          <p:cNvPr id="6" name="Content Placeholder 2">
            <a:extLst>
              <a:ext uri="{FF2B5EF4-FFF2-40B4-BE49-F238E27FC236}">
                <a16:creationId xmlns:a16="http://schemas.microsoft.com/office/drawing/2014/main" id="{1FDFD4F9-F9DD-4DAE-6584-454B98F7EF3C}"/>
              </a:ext>
            </a:extLst>
          </p:cNvPr>
          <p:cNvSpPr txBox="1">
            <a:spLocks/>
          </p:cNvSpPr>
          <p:nvPr/>
        </p:nvSpPr>
        <p:spPr>
          <a:xfrm>
            <a:off x="7361380" y="476770"/>
            <a:ext cx="4419601" cy="4819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portion have applicable evidence-based management? </a:t>
            </a:r>
          </a:p>
          <a:p>
            <a:r>
              <a:rPr lang="en-US" dirty="0"/>
              <a:t>What portion of patients with hypercapnic respiratory failure qualify for NIV? </a:t>
            </a:r>
          </a:p>
          <a:p>
            <a:r>
              <a:rPr lang="en-US" dirty="0"/>
              <a:t>Does treatment help the others?</a:t>
            </a:r>
          </a:p>
          <a:p>
            <a:endParaRPr lang="en-US" dirty="0"/>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18F31AD9-1215-40FA-69DC-98EDBBCBF598}"/>
              </a:ext>
            </a:extLst>
          </p:cNvPr>
          <p:cNvSpPr txBox="1"/>
          <p:nvPr/>
        </p:nvSpPr>
        <p:spPr>
          <a:xfrm>
            <a:off x="6441495" y="3963769"/>
            <a:ext cx="919885" cy="646331"/>
          </a:xfrm>
          <a:prstGeom prst="rect">
            <a:avLst/>
          </a:prstGeom>
          <a:noFill/>
        </p:spPr>
        <p:txBody>
          <a:bodyPr wrap="square" rtlCol="0">
            <a:spAutoFit/>
          </a:bodyPr>
          <a:lstStyle/>
          <a:p>
            <a:r>
              <a:rPr lang="en-US" sz="3600" b="1" dirty="0">
                <a:solidFill>
                  <a:srgbClr val="C00000"/>
                </a:solidFill>
              </a:rPr>
              <a:t>???</a:t>
            </a:r>
          </a:p>
        </p:txBody>
      </p:sp>
      <p:sp>
        <p:nvSpPr>
          <p:cNvPr id="4" name="Oval 3">
            <a:extLst>
              <a:ext uri="{FF2B5EF4-FFF2-40B4-BE49-F238E27FC236}">
                <a16:creationId xmlns:a16="http://schemas.microsoft.com/office/drawing/2014/main" id="{5704E70B-39AC-8649-A98A-84AEF3DFCA8E}"/>
              </a:ext>
            </a:extLst>
          </p:cNvPr>
          <p:cNvSpPr/>
          <p:nvPr/>
        </p:nvSpPr>
        <p:spPr>
          <a:xfrm>
            <a:off x="1263695" y="3041177"/>
            <a:ext cx="1149927" cy="1052512"/>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3552714" y="2236754"/>
            <a:ext cx="1555085" cy="1154001"/>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Tree>
    <p:extLst>
      <p:ext uri="{BB962C8B-B14F-4D97-AF65-F5344CB8AC3E}">
        <p14:creationId xmlns:p14="http://schemas.microsoft.com/office/powerpoint/2010/main" val="375131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All Hypercapnia</a:t>
            </a:r>
          </a:p>
        </p:txBody>
      </p:sp>
      <p:sp>
        <p:nvSpPr>
          <p:cNvPr id="3" name="Oval 2">
            <a:extLst>
              <a:ext uri="{FF2B5EF4-FFF2-40B4-BE49-F238E27FC236}">
                <a16:creationId xmlns:a16="http://schemas.microsoft.com/office/drawing/2014/main" id="{43D55A95-D926-2572-38B5-DE15228A0EAD}"/>
              </a:ext>
            </a:extLst>
          </p:cNvPr>
          <p:cNvSpPr/>
          <p:nvPr/>
        </p:nvSpPr>
        <p:spPr>
          <a:xfrm>
            <a:off x="1263695" y="2768600"/>
            <a:ext cx="6097685" cy="2638945"/>
          </a:xfrm>
          <a:prstGeom prst="ellipse">
            <a:avLst/>
          </a:prstGeom>
          <a:noFill/>
          <a:ln w="762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 Recognized Cases</a:t>
            </a:r>
          </a:p>
          <a:p>
            <a:pPr algn="ctr"/>
            <a:r>
              <a:rPr lang="en-US" dirty="0">
                <a:solidFill>
                  <a:schemeClr val="tx1"/>
                </a:solidFill>
              </a:rPr>
              <a:t>(Multifactorial Causes,</a:t>
            </a:r>
          </a:p>
          <a:p>
            <a:pPr algn="ctr"/>
            <a:r>
              <a:rPr lang="en-US" dirty="0">
                <a:solidFill>
                  <a:schemeClr val="tx1"/>
                </a:solidFill>
              </a:rPr>
              <a:t>Relapsing-Recurrent)</a:t>
            </a:r>
          </a:p>
        </p:txBody>
      </p:sp>
      <p:sp>
        <p:nvSpPr>
          <p:cNvPr id="5" name="TextBox 4">
            <a:extLst>
              <a:ext uri="{FF2B5EF4-FFF2-40B4-BE49-F238E27FC236}">
                <a16:creationId xmlns:a16="http://schemas.microsoft.com/office/drawing/2014/main" id="{18F31AD9-1215-40FA-69DC-98EDBBCBF598}"/>
              </a:ext>
            </a:extLst>
          </p:cNvPr>
          <p:cNvSpPr txBox="1"/>
          <p:nvPr/>
        </p:nvSpPr>
        <p:spPr>
          <a:xfrm>
            <a:off x="8928817" y="4649569"/>
            <a:ext cx="919885" cy="646331"/>
          </a:xfrm>
          <a:prstGeom prst="rect">
            <a:avLst/>
          </a:prstGeom>
          <a:noFill/>
        </p:spPr>
        <p:txBody>
          <a:bodyPr wrap="square" rtlCol="0">
            <a:spAutoFit/>
          </a:bodyPr>
          <a:lstStyle/>
          <a:p>
            <a:r>
              <a:rPr lang="en-US" sz="3600" b="1" dirty="0">
                <a:solidFill>
                  <a:srgbClr val="C00000"/>
                </a:solidFill>
              </a:rPr>
              <a:t>???</a:t>
            </a:r>
          </a:p>
        </p:txBody>
      </p:sp>
      <p:sp>
        <p:nvSpPr>
          <p:cNvPr id="6" name="Content Placeholder 2">
            <a:extLst>
              <a:ext uri="{FF2B5EF4-FFF2-40B4-BE49-F238E27FC236}">
                <a16:creationId xmlns:a16="http://schemas.microsoft.com/office/drawing/2014/main" id="{1FDFD4F9-F9DD-4DAE-6584-454B98F7EF3C}"/>
              </a:ext>
            </a:extLst>
          </p:cNvPr>
          <p:cNvSpPr txBox="1">
            <a:spLocks/>
          </p:cNvSpPr>
          <p:nvPr/>
        </p:nvSpPr>
        <p:spPr>
          <a:xfrm>
            <a:off x="7361380" y="476770"/>
            <a:ext cx="4419601" cy="4819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portion of patients are missed? </a:t>
            </a:r>
          </a:p>
          <a:p>
            <a:r>
              <a:rPr lang="en-US" dirty="0"/>
              <a:t>Are the patients who are missed consequential?</a:t>
            </a:r>
          </a:p>
          <a:p>
            <a:endParaRPr lang="en-US" dirty="0"/>
          </a:p>
          <a:p>
            <a:pPr marL="0" indent="0">
              <a:buFont typeface="Arial" panose="020B0604020202020204" pitchFamily="34" charset="0"/>
              <a:buNone/>
            </a:pPr>
            <a:endParaRPr lang="en-US" dirty="0"/>
          </a:p>
        </p:txBody>
      </p:sp>
      <p:sp>
        <p:nvSpPr>
          <p:cNvPr id="4" name="Oval 3">
            <a:extLst>
              <a:ext uri="{FF2B5EF4-FFF2-40B4-BE49-F238E27FC236}">
                <a16:creationId xmlns:a16="http://schemas.microsoft.com/office/drawing/2014/main" id="{5704E70B-39AC-8649-A98A-84AEF3DFCA8E}"/>
              </a:ext>
            </a:extLst>
          </p:cNvPr>
          <p:cNvSpPr/>
          <p:nvPr/>
        </p:nvSpPr>
        <p:spPr>
          <a:xfrm>
            <a:off x="1263695" y="3041177"/>
            <a:ext cx="1149927" cy="1052512"/>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3552714" y="2236754"/>
            <a:ext cx="1555085" cy="1154001"/>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solidFill>
            <a:schemeClr val="bg1">
              <a:alpha val="63572"/>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7" name="Oval 6">
            <a:extLst>
              <a:ext uri="{FF2B5EF4-FFF2-40B4-BE49-F238E27FC236}">
                <a16:creationId xmlns:a16="http://schemas.microsoft.com/office/drawing/2014/main" id="{D860FF39-AE3D-B87F-1E0D-A9931E158E5A}"/>
              </a:ext>
            </a:extLst>
          </p:cNvPr>
          <p:cNvSpPr/>
          <p:nvPr/>
        </p:nvSpPr>
        <p:spPr>
          <a:xfrm>
            <a:off x="123287" y="1454150"/>
            <a:ext cx="7344313" cy="5267844"/>
          </a:xfrm>
          <a:prstGeom prst="ellipse">
            <a:avLst/>
          </a:prstGeom>
          <a:noFill/>
          <a:ln w="7620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dirty="0">
                <a:solidFill>
                  <a:schemeClr val="tx1"/>
                </a:solidFill>
              </a:rPr>
              <a:t>All Cases</a:t>
            </a:r>
          </a:p>
        </p:txBody>
      </p:sp>
      <p:pic>
        <p:nvPicPr>
          <p:cNvPr id="10" name="Content Placeholder 5" descr="Iceberg outline">
            <a:extLst>
              <a:ext uri="{FF2B5EF4-FFF2-40B4-BE49-F238E27FC236}">
                <a16:creationId xmlns:a16="http://schemas.microsoft.com/office/drawing/2014/main" id="{422D2F08-85CB-788F-A003-ABC12077A60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4583" y="2347292"/>
            <a:ext cx="3718098" cy="3718098"/>
          </a:xfrm>
        </p:spPr>
      </p:pic>
      <p:sp>
        <p:nvSpPr>
          <p:cNvPr id="11" name="TextBox 10">
            <a:extLst>
              <a:ext uri="{FF2B5EF4-FFF2-40B4-BE49-F238E27FC236}">
                <a16:creationId xmlns:a16="http://schemas.microsoft.com/office/drawing/2014/main" id="{1C86D182-F4BC-2B7C-9BF1-A0D367763DFA}"/>
              </a:ext>
            </a:extLst>
          </p:cNvPr>
          <p:cNvSpPr txBox="1"/>
          <p:nvPr/>
        </p:nvSpPr>
        <p:spPr>
          <a:xfrm>
            <a:off x="4187914" y="5742224"/>
            <a:ext cx="919885" cy="646331"/>
          </a:xfrm>
          <a:prstGeom prst="rect">
            <a:avLst/>
          </a:prstGeom>
          <a:noFill/>
        </p:spPr>
        <p:txBody>
          <a:bodyPr wrap="square" rtlCol="0">
            <a:spAutoFit/>
          </a:bodyPr>
          <a:lstStyle/>
          <a:p>
            <a:r>
              <a:rPr lang="en-US" sz="3600" b="1" dirty="0">
                <a:solidFill>
                  <a:srgbClr val="C00000"/>
                </a:solidFill>
              </a:rPr>
              <a:t>???</a:t>
            </a:r>
          </a:p>
        </p:txBody>
      </p:sp>
    </p:spTree>
    <p:extLst>
      <p:ext uri="{BB962C8B-B14F-4D97-AF65-F5344CB8AC3E}">
        <p14:creationId xmlns:p14="http://schemas.microsoft.com/office/powerpoint/2010/main" val="1466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B5A9-3C48-3DF9-88B6-71E87B94C3F8}"/>
              </a:ext>
            </a:extLst>
          </p:cNvPr>
          <p:cNvSpPr>
            <a:spLocks noGrp="1"/>
          </p:cNvSpPr>
          <p:nvPr>
            <p:ph type="title"/>
          </p:nvPr>
        </p:nvSpPr>
        <p:spPr/>
        <p:txBody>
          <a:bodyPr/>
          <a:lstStyle/>
          <a:p>
            <a:pPr algn="just"/>
            <a:r>
              <a:rPr lang="en-US" dirty="0"/>
              <a:t>Disease Paradigm Doesn’t Mirror Practice</a:t>
            </a: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847C2754-D97B-C597-6F68-722AAA239C36}"/>
                  </a:ext>
                </a:extLst>
              </p:cNvPr>
              <p:cNvGraphicFramePr>
                <a:graphicFrameLocks noGrp="1"/>
              </p:cNvGraphicFramePr>
              <p:nvPr>
                <p:ph idx="1"/>
                <p:extLst>
                  <p:ext uri="{D42A27DB-BD31-4B8C-83A1-F6EECF244321}">
                    <p14:modId xmlns:p14="http://schemas.microsoft.com/office/powerpoint/2010/main" val="1764444674"/>
                  </p:ext>
                </p:extLst>
              </p:nvPr>
            </p:nvGraphicFramePr>
            <p:xfrm>
              <a:off x="787400" y="2016125"/>
              <a:ext cx="7296370" cy="2418526"/>
            </p:xfrm>
            <a:graphic>
              <a:graphicData uri="http://schemas.openxmlformats.org/drawingml/2006/table">
                <a:tbl>
                  <a:tblPr firstRow="1" bandRow="1">
                    <a:tableStyleId>{5940675A-B579-460E-94D1-54222C63F5DA}</a:tableStyleId>
                  </a:tblPr>
                  <a:tblGrid>
                    <a:gridCol w="3648185">
                      <a:extLst>
                        <a:ext uri="{9D8B030D-6E8A-4147-A177-3AD203B41FA5}">
                          <a16:colId xmlns:a16="http://schemas.microsoft.com/office/drawing/2014/main" val="3975694351"/>
                        </a:ext>
                      </a:extLst>
                    </a:gridCol>
                    <a:gridCol w="3648185">
                      <a:extLst>
                        <a:ext uri="{9D8B030D-6E8A-4147-A177-3AD203B41FA5}">
                          <a16:colId xmlns:a16="http://schemas.microsoft.com/office/drawing/2014/main" val="2714872832"/>
                        </a:ext>
                      </a:extLst>
                    </a:gridCol>
                  </a:tblGrid>
                  <a:tr h="498286">
                    <a:tc>
                      <a:txBody>
                        <a:bodyPr/>
                        <a:lstStyle/>
                        <a:p>
                          <a:pPr algn="ctr"/>
                          <a:r>
                            <a:rPr lang="en-US" b="1" dirty="0"/>
                            <a:t>Disease-based</a:t>
                          </a:r>
                        </a:p>
                      </a:txBody>
                      <a:tcPr/>
                    </a:tc>
                    <a:tc>
                      <a:txBody>
                        <a:bodyPr/>
                        <a:lstStyle/>
                        <a:p>
                          <a:pPr algn="ctr"/>
                          <a:r>
                            <a:rPr lang="en-US" b="1" dirty="0"/>
                            <a:t>Syndrome-based</a:t>
                          </a:r>
                        </a:p>
                      </a:txBody>
                      <a:tcPr/>
                    </a:tc>
                    <a:extLst>
                      <a:ext uri="{0D108BD9-81ED-4DB2-BD59-A6C34878D82A}">
                        <a16:rowId xmlns:a16="http://schemas.microsoft.com/office/drawing/2014/main" val="1439564827"/>
                      </a:ext>
                    </a:extLst>
                  </a:tr>
                  <a:tr h="498286">
                    <a:tc>
                      <a:txBody>
                        <a:bodyPr/>
                        <a:lstStyle/>
                        <a:p>
                          <a:r>
                            <a:rPr lang="en-US" dirty="0"/>
                            <a:t>Understand the physiology</a:t>
                          </a:r>
                        </a:p>
                      </a:txBody>
                      <a:tcPr/>
                    </a:tc>
                    <a:tc>
                      <a:txBody>
                        <a:bodyPr/>
                        <a:lstStyle/>
                        <a:p>
                          <a:r>
                            <a:rPr lang="en-US" dirty="0"/>
                            <a:t>Mirrors Diagnostic Order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CO</a:t>
                          </a:r>
                          <a:r>
                            <a:rPr lang="en-US" baseline="-25000" dirty="0"/>
                            <a:t>2</a:t>
                          </a:r>
                          <a:r>
                            <a:rPr lang="en-US" dirty="0"/>
                            <a:t> often recognized first)</a:t>
                          </a:r>
                        </a:p>
                      </a:txBody>
                      <a:tcPr/>
                    </a:tc>
                    <a:extLst>
                      <a:ext uri="{0D108BD9-81ED-4DB2-BD59-A6C34878D82A}">
                        <a16:rowId xmlns:a16="http://schemas.microsoft.com/office/drawing/2014/main" val="204002008"/>
                      </a:ext>
                    </a:extLst>
                  </a:tr>
                  <a:tr h="498286">
                    <a:tc>
                      <a:txBody>
                        <a:bodyPr/>
                        <a:lstStyle/>
                        <a:p>
                          <a:r>
                            <a:rPr lang="en-US" dirty="0"/>
                            <a:t>Homogenous Sample for Clinical trials</a:t>
                          </a:r>
                        </a:p>
                      </a:txBody>
                      <a:tcPr/>
                    </a:tc>
                    <a:tc>
                      <a:txBody>
                        <a:bodyPr/>
                        <a:lstStyle/>
                        <a:p>
                          <a:r>
                            <a:rPr lang="en-US" dirty="0"/>
                            <a:t>Different Causes Managed Similarly</a:t>
                          </a:r>
                        </a:p>
                      </a:txBody>
                      <a:tcPr/>
                    </a:tc>
                    <a:extLst>
                      <a:ext uri="{0D108BD9-81ED-4DB2-BD59-A6C34878D82A}">
                        <a16:rowId xmlns:a16="http://schemas.microsoft.com/office/drawing/2014/main" val="496163286"/>
                      </a:ext>
                    </a:extLst>
                  </a:tr>
                  <a:tr h="498286">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Improvement (Presentation → Treatment)</a:t>
                          </a:r>
                        </a:p>
                      </a:txBody>
                      <a:tcPr/>
                    </a:tc>
                    <a:extLst>
                      <a:ext uri="{0D108BD9-81ED-4DB2-BD59-A6C34878D82A}">
                        <a16:rowId xmlns:a16="http://schemas.microsoft.com/office/drawing/2014/main" val="2108709975"/>
                      </a:ext>
                    </a:extLst>
                  </a:tr>
                </a:tbl>
              </a:graphicData>
            </a:graphic>
          </p:graphicFrame>
        </mc:Choice>
        <mc:Fallback>
          <p:graphicFrame>
            <p:nvGraphicFramePr>
              <p:cNvPr id="4" name="Content Placeholder 3">
                <a:extLst>
                  <a:ext uri="{FF2B5EF4-FFF2-40B4-BE49-F238E27FC236}">
                    <a16:creationId xmlns:a16="http://schemas.microsoft.com/office/drawing/2014/main" id="{847C2754-D97B-C597-6F68-722AAA239C36}"/>
                  </a:ext>
                </a:extLst>
              </p:cNvPr>
              <p:cNvGraphicFramePr>
                <a:graphicFrameLocks noGrp="1"/>
              </p:cNvGraphicFramePr>
              <p:nvPr>
                <p:ph idx="1"/>
                <p:extLst>
                  <p:ext uri="{D42A27DB-BD31-4B8C-83A1-F6EECF244321}">
                    <p14:modId xmlns:p14="http://schemas.microsoft.com/office/powerpoint/2010/main" val="1764444674"/>
                  </p:ext>
                </p:extLst>
              </p:nvPr>
            </p:nvGraphicFramePr>
            <p:xfrm>
              <a:off x="787400" y="2016125"/>
              <a:ext cx="7296370" cy="2418526"/>
            </p:xfrm>
            <a:graphic>
              <a:graphicData uri="http://schemas.openxmlformats.org/drawingml/2006/table">
                <a:tbl>
                  <a:tblPr firstRow="1" bandRow="1">
                    <a:tableStyleId>{5940675A-B579-460E-94D1-54222C63F5DA}</a:tableStyleId>
                  </a:tblPr>
                  <a:tblGrid>
                    <a:gridCol w="3648185">
                      <a:extLst>
                        <a:ext uri="{9D8B030D-6E8A-4147-A177-3AD203B41FA5}">
                          <a16:colId xmlns:a16="http://schemas.microsoft.com/office/drawing/2014/main" val="3975694351"/>
                        </a:ext>
                      </a:extLst>
                    </a:gridCol>
                    <a:gridCol w="3648185">
                      <a:extLst>
                        <a:ext uri="{9D8B030D-6E8A-4147-A177-3AD203B41FA5}">
                          <a16:colId xmlns:a16="http://schemas.microsoft.com/office/drawing/2014/main" val="2714872832"/>
                        </a:ext>
                      </a:extLst>
                    </a:gridCol>
                  </a:tblGrid>
                  <a:tr h="498286">
                    <a:tc>
                      <a:txBody>
                        <a:bodyPr/>
                        <a:lstStyle/>
                        <a:p>
                          <a:pPr algn="ctr"/>
                          <a:r>
                            <a:rPr lang="en-US" b="1" dirty="0"/>
                            <a:t>Disease-based</a:t>
                          </a:r>
                        </a:p>
                      </a:txBody>
                      <a:tcPr/>
                    </a:tc>
                    <a:tc>
                      <a:txBody>
                        <a:bodyPr/>
                        <a:lstStyle/>
                        <a:p>
                          <a:pPr algn="ctr"/>
                          <a:r>
                            <a:rPr lang="en-US" b="1" dirty="0"/>
                            <a:t>Syndrome-based</a:t>
                          </a:r>
                        </a:p>
                      </a:txBody>
                      <a:tcPr/>
                    </a:tc>
                    <a:extLst>
                      <a:ext uri="{0D108BD9-81ED-4DB2-BD59-A6C34878D82A}">
                        <a16:rowId xmlns:a16="http://schemas.microsoft.com/office/drawing/2014/main" val="1439564827"/>
                      </a:ext>
                    </a:extLst>
                  </a:tr>
                  <a:tr h="640080">
                    <a:tc>
                      <a:txBody>
                        <a:bodyPr/>
                        <a:lstStyle/>
                        <a:p>
                          <a:r>
                            <a:rPr lang="en-US" dirty="0"/>
                            <a:t>Understand the physiology</a:t>
                          </a:r>
                        </a:p>
                      </a:txBody>
                      <a:tcPr/>
                    </a:tc>
                    <a:tc>
                      <a:txBody>
                        <a:bodyPr/>
                        <a:lstStyle/>
                        <a:p>
                          <a:endParaRPr lang="en-US"/>
                        </a:p>
                      </a:txBody>
                      <a:tcPr>
                        <a:blipFill>
                          <a:blip r:embed="rId3"/>
                          <a:stretch>
                            <a:fillRect l="-100697" t="-84000" r="-348" b="-218000"/>
                          </a:stretch>
                        </a:blipFill>
                      </a:tcPr>
                    </a:tc>
                    <a:extLst>
                      <a:ext uri="{0D108BD9-81ED-4DB2-BD59-A6C34878D82A}">
                        <a16:rowId xmlns:a16="http://schemas.microsoft.com/office/drawing/2014/main" val="204002008"/>
                      </a:ext>
                    </a:extLst>
                  </a:tr>
                  <a:tr h="640080">
                    <a:tc>
                      <a:txBody>
                        <a:bodyPr/>
                        <a:lstStyle/>
                        <a:p>
                          <a:r>
                            <a:rPr lang="en-US" dirty="0"/>
                            <a:t>Homogenous Sample for Clinical trials</a:t>
                          </a:r>
                        </a:p>
                      </a:txBody>
                      <a:tcPr/>
                    </a:tc>
                    <a:tc>
                      <a:txBody>
                        <a:bodyPr/>
                        <a:lstStyle/>
                        <a:p>
                          <a:r>
                            <a:rPr lang="en-US" dirty="0"/>
                            <a:t>Different Causes Managed Similarly</a:t>
                          </a:r>
                        </a:p>
                      </a:txBody>
                      <a:tcPr/>
                    </a:tc>
                    <a:extLst>
                      <a:ext uri="{0D108BD9-81ED-4DB2-BD59-A6C34878D82A}">
                        <a16:rowId xmlns:a16="http://schemas.microsoft.com/office/drawing/2014/main" val="496163286"/>
                      </a:ext>
                    </a:extLst>
                  </a:tr>
                  <a:tr h="64008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Improvement (Presentation → Treatment)</a:t>
                          </a:r>
                        </a:p>
                      </a:txBody>
                      <a:tcPr/>
                    </a:tc>
                    <a:extLst>
                      <a:ext uri="{0D108BD9-81ED-4DB2-BD59-A6C34878D82A}">
                        <a16:rowId xmlns:a16="http://schemas.microsoft.com/office/drawing/2014/main" val="2108709975"/>
                      </a:ext>
                    </a:extLst>
                  </a:tr>
                </a:tbl>
              </a:graphicData>
            </a:graphic>
          </p:graphicFrame>
        </mc:Fallback>
      </mc:AlternateContent>
      <p:pic>
        <p:nvPicPr>
          <p:cNvPr id="6" name="Picture 5">
            <a:extLst>
              <a:ext uri="{FF2B5EF4-FFF2-40B4-BE49-F238E27FC236}">
                <a16:creationId xmlns:a16="http://schemas.microsoft.com/office/drawing/2014/main" id="{06D8DCCD-F29A-1012-22BE-D24D25E4E4B7}"/>
              </a:ext>
            </a:extLst>
          </p:cNvPr>
          <p:cNvPicPr>
            <a:picLocks noChangeAspect="1"/>
          </p:cNvPicPr>
          <p:nvPr/>
        </p:nvPicPr>
        <p:blipFill>
          <a:blip r:embed="rId4"/>
          <a:stretch>
            <a:fillRect/>
          </a:stretch>
        </p:blipFill>
        <p:spPr>
          <a:xfrm>
            <a:off x="2209799" y="4768194"/>
            <a:ext cx="7772400" cy="1785866"/>
          </a:xfrm>
          <a:prstGeom prst="rect">
            <a:avLst/>
          </a:prstGeom>
        </p:spPr>
      </p:pic>
      <p:pic>
        <p:nvPicPr>
          <p:cNvPr id="7" name="Picture 6">
            <a:extLst>
              <a:ext uri="{FF2B5EF4-FFF2-40B4-BE49-F238E27FC236}">
                <a16:creationId xmlns:a16="http://schemas.microsoft.com/office/drawing/2014/main" id="{D1A9B20C-0794-924E-2B27-DB84453979CC}"/>
              </a:ext>
            </a:extLst>
          </p:cNvPr>
          <p:cNvPicPr>
            <a:picLocks noChangeAspect="1"/>
          </p:cNvPicPr>
          <p:nvPr/>
        </p:nvPicPr>
        <p:blipFill>
          <a:blip r:embed="rId5"/>
          <a:stretch>
            <a:fillRect/>
          </a:stretch>
        </p:blipFill>
        <p:spPr>
          <a:xfrm>
            <a:off x="8439370" y="1968500"/>
            <a:ext cx="3695259" cy="2521882"/>
          </a:xfrm>
          <a:prstGeom prst="rect">
            <a:avLst/>
          </a:prstGeom>
        </p:spPr>
      </p:pic>
    </p:spTree>
    <p:extLst>
      <p:ext uri="{BB962C8B-B14F-4D97-AF65-F5344CB8AC3E}">
        <p14:creationId xmlns:p14="http://schemas.microsoft.com/office/powerpoint/2010/main" val="101462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84D1-D868-82D4-1972-88D1080F3264}"/>
              </a:ext>
            </a:extLst>
          </p:cNvPr>
          <p:cNvSpPr>
            <a:spLocks noGrp="1"/>
          </p:cNvSpPr>
          <p:nvPr>
            <p:ph type="title"/>
          </p:nvPr>
        </p:nvSpPr>
        <p:spPr>
          <a:xfrm>
            <a:off x="584200" y="187325"/>
            <a:ext cx="10515600" cy="1325563"/>
          </a:xfrm>
        </p:spPr>
        <p:txBody>
          <a:bodyPr/>
          <a:lstStyle/>
          <a:p>
            <a:r>
              <a:rPr lang="en-US" dirty="0"/>
              <a:t>Non-invasive ventilation is not the only option</a:t>
            </a:r>
          </a:p>
        </p:txBody>
      </p:sp>
      <p:sp>
        <p:nvSpPr>
          <p:cNvPr id="3" name="Content Placeholder 2">
            <a:extLst>
              <a:ext uri="{FF2B5EF4-FFF2-40B4-BE49-F238E27FC236}">
                <a16:creationId xmlns:a16="http://schemas.microsoft.com/office/drawing/2014/main" id="{9CF90A9B-052C-8E73-C5BB-76D55769C461}"/>
              </a:ext>
            </a:extLst>
          </p:cNvPr>
          <p:cNvSpPr>
            <a:spLocks noGrp="1"/>
          </p:cNvSpPr>
          <p:nvPr>
            <p:ph idx="1"/>
          </p:nvPr>
        </p:nvSpPr>
        <p:spPr>
          <a:xfrm>
            <a:off x="584200" y="2181225"/>
            <a:ext cx="4635500" cy="4351338"/>
          </a:xfrm>
        </p:spPr>
        <p:txBody>
          <a:bodyPr/>
          <a:lstStyle/>
          <a:p>
            <a:r>
              <a:rPr lang="en-US" dirty="0"/>
              <a:t>Obesity and OSA are contributors to many cases</a:t>
            </a:r>
          </a:p>
          <a:p>
            <a:r>
              <a:rPr lang="en-US" dirty="0"/>
              <a:t>MDCRC 6200 Systematic Review and Meta-analysis</a:t>
            </a:r>
          </a:p>
          <a:p>
            <a:r>
              <a:rPr lang="en-US" dirty="0"/>
              <a:t>All RCTs: Pharmacologic and Surgical Weight Loss </a:t>
            </a:r>
          </a:p>
          <a:p>
            <a:r>
              <a:rPr lang="en-US" dirty="0"/>
              <a:t>Expected effect of </a:t>
            </a:r>
            <a:r>
              <a:rPr lang="en-US" dirty="0" err="1"/>
              <a:t>Tirzepatide</a:t>
            </a:r>
            <a:r>
              <a:rPr lang="en-US" dirty="0"/>
              <a:t>: AHI</a:t>
            </a:r>
            <a:r>
              <a:rPr lang="en-US" sz="2800" dirty="0">
                <a:effectLst/>
              </a:rPr>
              <a:t> -13.3 events/</a:t>
            </a:r>
            <a:r>
              <a:rPr lang="en-US" sz="2800" dirty="0" err="1">
                <a:effectLst/>
              </a:rPr>
              <a:t>hr</a:t>
            </a:r>
            <a:r>
              <a:rPr lang="en-US" sz="2800" dirty="0">
                <a:effectLst/>
              </a:rPr>
              <a:t> [-8.9 to -17.7]; 44% improvement. </a:t>
            </a:r>
            <a:endParaRPr lang="en-US" sz="32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dirty="0"/>
          </a:p>
        </p:txBody>
      </p:sp>
      <p:pic>
        <p:nvPicPr>
          <p:cNvPr id="4" name="Picture 3" descr="A picture containing diagram&#10;&#10;Description automatically generated">
            <a:extLst>
              <a:ext uri="{FF2B5EF4-FFF2-40B4-BE49-F238E27FC236}">
                <a16:creationId xmlns:a16="http://schemas.microsoft.com/office/drawing/2014/main" id="{715F06CD-BA2E-83A4-F738-AC4AE6FF3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624" y="2029277"/>
            <a:ext cx="6984376" cy="4650923"/>
          </a:xfrm>
          <a:prstGeom prst="rect">
            <a:avLst/>
          </a:prstGeom>
        </p:spPr>
      </p:pic>
      <p:sp>
        <p:nvSpPr>
          <p:cNvPr id="5" name="TextBox 4">
            <a:extLst>
              <a:ext uri="{FF2B5EF4-FFF2-40B4-BE49-F238E27FC236}">
                <a16:creationId xmlns:a16="http://schemas.microsoft.com/office/drawing/2014/main" id="{EE519149-4D4D-8E01-4252-594D1C75A17A}"/>
              </a:ext>
            </a:extLst>
          </p:cNvPr>
          <p:cNvSpPr txBox="1"/>
          <p:nvPr/>
        </p:nvSpPr>
        <p:spPr>
          <a:xfrm>
            <a:off x="8660115" y="2324317"/>
            <a:ext cx="3277885"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Decrease of 0.45 (95% CI:</a:t>
            </a:r>
            <a:r>
              <a:rPr lang="en-US" sz="1800" dirty="0">
                <a:effectLst/>
                <a:latin typeface="Calibri" panose="020F0502020204030204" pitchFamily="34" charset="0"/>
                <a:ea typeface="Calibri" panose="020F0502020204030204" pitchFamily="34" charset="0"/>
                <a:cs typeface="Cordia New" panose="020B0304020202020204" pitchFamily="34" charset="-34"/>
              </a:rPr>
              <a:t> </a:t>
            </a:r>
            <a:r>
              <a:rPr lang="en-US" sz="1800" dirty="0">
                <a:effectLst/>
                <a:latin typeface="Calibri" panose="020F0502020204030204" pitchFamily="34" charset="0"/>
                <a:ea typeface="Calibri" panose="020F0502020204030204" pitchFamily="34" charset="0"/>
              </a:rPr>
              <a:t>0.18-0.73 events/hour) events per hour for each 1% body weight loss</a:t>
            </a:r>
            <a:r>
              <a:rPr lang="en-US" dirty="0">
                <a:effectLst/>
              </a:rPr>
              <a:t> </a:t>
            </a:r>
          </a:p>
        </p:txBody>
      </p:sp>
      <p:sp>
        <p:nvSpPr>
          <p:cNvPr id="7" name="Title 1">
            <a:extLst>
              <a:ext uri="{FF2B5EF4-FFF2-40B4-BE49-F238E27FC236}">
                <a16:creationId xmlns:a16="http://schemas.microsoft.com/office/drawing/2014/main" id="{FDAE83FE-ED51-2D89-41B6-E9CA699A331A}"/>
              </a:ext>
            </a:extLst>
          </p:cNvPr>
          <p:cNvSpPr txBox="1">
            <a:spLocks/>
          </p:cNvSpPr>
          <p:nvPr/>
        </p:nvSpPr>
        <p:spPr>
          <a:xfrm>
            <a:off x="559112" y="1153319"/>
            <a:ext cx="11023288" cy="132556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The Association of Weight Loss from </a:t>
            </a:r>
            <a:r>
              <a:rPr lang="en-US" sz="3400" b="1" dirty="0" err="1"/>
              <a:t>Antiobesity</a:t>
            </a:r>
            <a:r>
              <a:rPr lang="en-US" sz="3400" b="1" dirty="0"/>
              <a:t> Medications or Bariatric Surgery and Apnea-Hypopnea Index in Obstructive Sleep Apnea:  A Systematic Review and Meta-Regression.  </a:t>
            </a:r>
            <a:br>
              <a:rPr lang="en-US" dirty="0"/>
            </a:br>
            <a:r>
              <a:rPr lang="en-US" sz="3000" dirty="0"/>
              <a:t>Brian W. Locke MD; </a:t>
            </a:r>
            <a:r>
              <a:rPr lang="en-US" sz="3000" dirty="0" err="1"/>
              <a:t>Ainhoa</a:t>
            </a:r>
            <a:r>
              <a:rPr lang="en-US" sz="3000" dirty="0"/>
              <a:t> Gomez </a:t>
            </a:r>
            <a:r>
              <a:rPr lang="en-US" sz="3000" dirty="0" err="1"/>
              <a:t>Lumbreras</a:t>
            </a:r>
            <a:r>
              <a:rPr lang="en-US" sz="3000" dirty="0"/>
              <a:t> MD, PhD; Chia </a:t>
            </a:r>
            <a:r>
              <a:rPr lang="en-US" sz="3000" dirty="0" err="1"/>
              <a:t>Jie</a:t>
            </a:r>
            <a:r>
              <a:rPr lang="en-US" sz="3000" dirty="0"/>
              <a:t> Tan PhD; </a:t>
            </a:r>
            <a:r>
              <a:rPr lang="en-US" sz="3000" dirty="0" err="1"/>
              <a:t>Teerawat</a:t>
            </a:r>
            <a:r>
              <a:rPr lang="en-US" sz="3000" dirty="0"/>
              <a:t> </a:t>
            </a:r>
            <a:r>
              <a:rPr lang="en-US" sz="3000" dirty="0" err="1"/>
              <a:t>Nonthasawadsri</a:t>
            </a:r>
            <a:r>
              <a:rPr lang="en-US" sz="3000" dirty="0"/>
              <a:t> PharmD; </a:t>
            </a:r>
            <a:r>
              <a:rPr lang="en-US" sz="3000" dirty="0" err="1"/>
              <a:t>Sajesh</a:t>
            </a:r>
            <a:r>
              <a:rPr lang="en-US" sz="3000" dirty="0"/>
              <a:t> </a:t>
            </a:r>
            <a:r>
              <a:rPr lang="en-US" sz="3000" dirty="0" err="1"/>
              <a:t>Veettil</a:t>
            </a:r>
            <a:r>
              <a:rPr lang="en-US" sz="3000" dirty="0"/>
              <a:t> </a:t>
            </a:r>
            <a:r>
              <a:rPr lang="en-US" sz="3000" dirty="0" err="1"/>
              <a:t>MSPharm</a:t>
            </a:r>
            <a:r>
              <a:rPr lang="en-US" sz="3000" dirty="0"/>
              <a:t>, PhD; </a:t>
            </a:r>
            <a:r>
              <a:rPr lang="en-US" sz="3000" dirty="0" err="1"/>
              <a:t>Chanthawat</a:t>
            </a:r>
            <a:r>
              <a:rPr lang="en-US" sz="3000" dirty="0"/>
              <a:t> </a:t>
            </a:r>
            <a:r>
              <a:rPr lang="en-US" sz="3000" dirty="0" err="1"/>
              <a:t>Patikorn</a:t>
            </a:r>
            <a:r>
              <a:rPr lang="en-US" sz="3000" dirty="0"/>
              <a:t> PharmD; </a:t>
            </a:r>
            <a:r>
              <a:rPr lang="en-US" sz="3000" dirty="0" err="1"/>
              <a:t>Nathorn</a:t>
            </a:r>
            <a:r>
              <a:rPr lang="en-US" sz="3000" dirty="0"/>
              <a:t> </a:t>
            </a:r>
            <a:r>
              <a:rPr lang="en-US" sz="3000" dirty="0" err="1"/>
              <a:t>Chaiyakaunapruk</a:t>
            </a:r>
            <a:r>
              <a:rPr lang="en-US" sz="3000" dirty="0"/>
              <a:t> PharmD, PhD</a:t>
            </a:r>
          </a:p>
          <a:p>
            <a:endParaRPr lang="en-US" dirty="0"/>
          </a:p>
        </p:txBody>
      </p:sp>
      <p:sp>
        <p:nvSpPr>
          <p:cNvPr id="8" name="Content Placeholder 2">
            <a:extLst>
              <a:ext uri="{FF2B5EF4-FFF2-40B4-BE49-F238E27FC236}">
                <a16:creationId xmlns:a16="http://schemas.microsoft.com/office/drawing/2014/main" id="{A9F405EF-9B40-31EE-C426-4BC0329D2920}"/>
              </a:ext>
            </a:extLst>
          </p:cNvPr>
          <p:cNvSpPr txBox="1">
            <a:spLocks/>
          </p:cNvSpPr>
          <p:nvPr/>
        </p:nvSpPr>
        <p:spPr>
          <a:xfrm>
            <a:off x="838200" y="4111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469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C611-7301-84F6-9B06-E74C99390686}"/>
              </a:ext>
            </a:extLst>
          </p:cNvPr>
          <p:cNvSpPr>
            <a:spLocks noGrp="1"/>
          </p:cNvSpPr>
          <p:nvPr>
            <p:ph type="title"/>
          </p:nvPr>
        </p:nvSpPr>
        <p:spPr/>
        <p:txBody>
          <a:bodyPr/>
          <a:lstStyle/>
          <a:p>
            <a:r>
              <a:rPr lang="en-US" dirty="0"/>
              <a:t>Impact of Doing this Research</a:t>
            </a:r>
          </a:p>
        </p:txBody>
      </p:sp>
      <p:sp>
        <p:nvSpPr>
          <p:cNvPr id="3" name="Content Placeholder 2">
            <a:extLst>
              <a:ext uri="{FF2B5EF4-FFF2-40B4-BE49-F238E27FC236}">
                <a16:creationId xmlns:a16="http://schemas.microsoft.com/office/drawing/2014/main" id="{A92020B6-CCB5-56D6-EB9F-8ECB616388B6}"/>
              </a:ext>
            </a:extLst>
          </p:cNvPr>
          <p:cNvSpPr>
            <a:spLocks noGrp="1"/>
          </p:cNvSpPr>
          <p:nvPr>
            <p:ph idx="1"/>
          </p:nvPr>
        </p:nvSpPr>
        <p:spPr/>
        <p:txBody>
          <a:bodyPr>
            <a:normAutofit/>
          </a:bodyPr>
          <a:lstStyle/>
          <a:p>
            <a:r>
              <a:rPr lang="en-US" dirty="0"/>
              <a:t>Patients with hypercapnic respiratory failure are not well served by our scientific knowledge base</a:t>
            </a:r>
          </a:p>
          <a:p>
            <a:pPr lvl="1"/>
            <a:r>
              <a:rPr lang="en-US" dirty="0"/>
              <a:t>Identified cases are at high risk, but often we don’t know what to do</a:t>
            </a:r>
          </a:p>
          <a:p>
            <a:pPr lvl="1"/>
            <a:r>
              <a:rPr lang="en-US" dirty="0"/>
              <a:t>We unreliably diagnose hypercapnia (even when best management practices known)</a:t>
            </a:r>
          </a:p>
          <a:p>
            <a:r>
              <a:rPr lang="en-US" dirty="0"/>
              <a:t>Better identification of patients with hypercapnia will allow: </a:t>
            </a:r>
          </a:p>
          <a:p>
            <a:pPr lvl="1"/>
            <a:r>
              <a:rPr lang="en-US" dirty="0"/>
              <a:t>Improved care for patients with understood best management</a:t>
            </a:r>
          </a:p>
          <a:p>
            <a:pPr lvl="1"/>
            <a:r>
              <a:rPr lang="en-US" dirty="0"/>
              <a:t>Improve the rigor of research on multifactorial hypercapnia</a:t>
            </a:r>
          </a:p>
          <a:p>
            <a:pPr lvl="2"/>
            <a:r>
              <a:rPr lang="en-US" dirty="0"/>
              <a:t>Allow for hypercapnic respiratory failure as a study outcome</a:t>
            </a:r>
          </a:p>
          <a:p>
            <a:pPr lvl="1"/>
            <a:r>
              <a:rPr lang="en-US" dirty="0"/>
              <a:t>Benchmark current health system performance at diagnosis and treatment</a:t>
            </a:r>
          </a:p>
        </p:txBody>
      </p:sp>
    </p:spTree>
    <p:extLst>
      <p:ext uri="{BB962C8B-B14F-4D97-AF65-F5344CB8AC3E}">
        <p14:creationId xmlns:p14="http://schemas.microsoft.com/office/powerpoint/2010/main" val="257067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7D4F-EC77-17D7-EAE7-5A5A233F8D56}"/>
              </a:ext>
            </a:extLst>
          </p:cNvPr>
          <p:cNvSpPr>
            <a:spLocks noGrp="1"/>
          </p:cNvSpPr>
          <p:nvPr>
            <p:ph type="title"/>
          </p:nvPr>
        </p:nvSpPr>
        <p:spPr/>
        <p:txBody>
          <a:bodyPr/>
          <a:lstStyle/>
          <a:p>
            <a:r>
              <a:rPr lang="en-US" dirty="0"/>
              <a:t>Approach to the Solution</a:t>
            </a:r>
          </a:p>
        </p:txBody>
      </p:sp>
      <p:sp>
        <p:nvSpPr>
          <p:cNvPr id="7" name="Content Placeholder 3">
            <a:extLst>
              <a:ext uri="{FF2B5EF4-FFF2-40B4-BE49-F238E27FC236}">
                <a16:creationId xmlns:a16="http://schemas.microsoft.com/office/drawing/2014/main" id="{F9E9C09D-7F6E-A69D-8D8F-7DA16D741ACC}"/>
              </a:ext>
            </a:extLst>
          </p:cNvPr>
          <p:cNvSpPr>
            <a:spLocks noGrp="1"/>
          </p:cNvSpPr>
          <p:nvPr>
            <p:ph idx="1"/>
          </p:nvPr>
        </p:nvSpPr>
        <p:spPr>
          <a:xfrm>
            <a:off x="838200" y="1825625"/>
            <a:ext cx="10515600" cy="4351338"/>
          </a:xfrm>
        </p:spPr>
        <p:txBody>
          <a:bodyPr/>
          <a:lstStyle/>
          <a:p>
            <a:r>
              <a:rPr lang="en-US" dirty="0"/>
              <a:t>Hypothesis: Health Record Data contains enough information to helpfully stratify patients with hypercapnic respiratory failure.</a:t>
            </a:r>
          </a:p>
          <a:p>
            <a:r>
              <a:rPr lang="en-US" dirty="0"/>
              <a:t>Consider:</a:t>
            </a:r>
          </a:p>
        </p:txBody>
      </p:sp>
      <p:graphicFrame>
        <p:nvGraphicFramePr>
          <p:cNvPr id="9" name="Table 8">
            <a:extLst>
              <a:ext uri="{FF2B5EF4-FFF2-40B4-BE49-F238E27FC236}">
                <a16:creationId xmlns:a16="http://schemas.microsoft.com/office/drawing/2014/main" id="{A4EF4C16-B6C2-0D4D-4FFC-A69DD0E00A96}"/>
              </a:ext>
            </a:extLst>
          </p:cNvPr>
          <p:cNvGraphicFramePr>
            <a:graphicFrameLocks noGrp="1"/>
          </p:cNvGraphicFramePr>
          <p:nvPr>
            <p:extLst>
              <p:ext uri="{D42A27DB-BD31-4B8C-83A1-F6EECF244321}">
                <p14:modId xmlns:p14="http://schemas.microsoft.com/office/powerpoint/2010/main" val="1847841518"/>
              </p:ext>
            </p:extLst>
          </p:nvPr>
        </p:nvGraphicFramePr>
        <p:xfrm>
          <a:off x="4064000" y="2952115"/>
          <a:ext cx="4064000" cy="31191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593810940"/>
                    </a:ext>
                  </a:extLst>
                </a:gridCol>
              </a:tblGrid>
              <a:tr h="370840">
                <a:tc>
                  <a:txBody>
                    <a:bodyPr/>
                    <a:lstStyle/>
                    <a:p>
                      <a:pPr algn="ctr"/>
                      <a:r>
                        <a:rPr lang="en-US" b="1" dirty="0"/>
                        <a:t>Example OSA</a:t>
                      </a:r>
                    </a:p>
                  </a:txBody>
                  <a:tcPr/>
                </a:tc>
                <a:extLst>
                  <a:ext uri="{0D108BD9-81ED-4DB2-BD59-A6C34878D82A}">
                    <a16:rowId xmlns:a16="http://schemas.microsoft.com/office/drawing/2014/main" val="3086735623"/>
                  </a:ext>
                </a:extLst>
              </a:tr>
              <a:tr h="370840">
                <a:tc>
                  <a:txBody>
                    <a:bodyPr/>
                    <a:lstStyle/>
                    <a:p>
                      <a:r>
                        <a:rPr lang="en-US" dirty="0"/>
                        <a:t>STOP BANG </a:t>
                      </a:r>
                    </a:p>
                  </a:txBody>
                  <a:tcPr/>
                </a:tc>
                <a:extLst>
                  <a:ext uri="{0D108BD9-81ED-4DB2-BD59-A6C34878D82A}">
                    <a16:rowId xmlns:a16="http://schemas.microsoft.com/office/drawing/2014/main" val="3659376997"/>
                  </a:ext>
                </a:extLst>
              </a:tr>
              <a:tr h="370840">
                <a:tc>
                  <a:txBody>
                    <a:bodyPr/>
                    <a:lstStyle/>
                    <a:p>
                      <a:r>
                        <a:rPr lang="en-US" dirty="0"/>
                        <a:t>Subjective measures:</a:t>
                      </a:r>
                    </a:p>
                    <a:p>
                      <a:pPr marL="285750" indent="-285750">
                        <a:buFont typeface="Arial" panose="020B0604020202020204" pitchFamily="34" charset="0"/>
                        <a:buChar char="•"/>
                      </a:pPr>
                      <a:r>
                        <a:rPr lang="en-US" dirty="0"/>
                        <a:t>Loud snoring, tired/fatigued/sleepy, observed apneas? Report of</a:t>
                      </a:r>
                      <a:r>
                        <a:rPr lang="en-US" b="0" dirty="0"/>
                        <a:t> HTN </a:t>
                      </a:r>
                    </a:p>
                    <a:p>
                      <a:r>
                        <a:rPr lang="en-US" dirty="0"/>
                        <a:t>Objective measures: </a:t>
                      </a:r>
                    </a:p>
                    <a:p>
                      <a:pPr marL="285750" indent="-285750">
                        <a:buFont typeface="Arial" panose="020B0604020202020204" pitchFamily="34" charset="0"/>
                        <a:buChar char="•"/>
                      </a:pPr>
                      <a:r>
                        <a:rPr lang="en-US" b="0" dirty="0"/>
                        <a:t>BMI, Age, Neck Circumference, Gender</a:t>
                      </a:r>
                    </a:p>
                  </a:txBody>
                  <a:tcPr/>
                </a:tc>
                <a:extLst>
                  <a:ext uri="{0D108BD9-81ED-4DB2-BD59-A6C34878D82A}">
                    <a16:rowId xmlns:a16="http://schemas.microsoft.com/office/drawing/2014/main" val="27068862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High-risk = increased perioperative complications</a:t>
                      </a:r>
                    </a:p>
                  </a:txBody>
                  <a:tcPr/>
                </a:tc>
                <a:extLst>
                  <a:ext uri="{0D108BD9-81ED-4DB2-BD59-A6C34878D82A}">
                    <a16:rowId xmlns:a16="http://schemas.microsoft.com/office/drawing/2014/main" val="566615064"/>
                  </a:ext>
                </a:extLst>
              </a:tr>
            </a:tbl>
          </a:graphicData>
        </a:graphic>
      </p:graphicFrame>
    </p:spTree>
    <p:extLst>
      <p:ext uri="{BB962C8B-B14F-4D97-AF65-F5344CB8AC3E}">
        <p14:creationId xmlns:p14="http://schemas.microsoft.com/office/powerpoint/2010/main" val="3619092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1252-6312-EFB8-81F7-3CE388FCE896}"/>
              </a:ext>
            </a:extLst>
          </p:cNvPr>
          <p:cNvSpPr>
            <a:spLocks noGrp="1"/>
          </p:cNvSpPr>
          <p:nvPr>
            <p:ph type="title"/>
          </p:nvPr>
        </p:nvSpPr>
        <p:spPr/>
        <p:txBody>
          <a:bodyPr/>
          <a:lstStyle/>
          <a:p>
            <a:r>
              <a:rPr lang="en-US" dirty="0"/>
              <a:t>Pulse Oximeter vs ???? For CO2. </a:t>
            </a:r>
          </a:p>
        </p:txBody>
      </p:sp>
      <p:sp>
        <p:nvSpPr>
          <p:cNvPr id="3" name="Content Placeholder 2">
            <a:extLst>
              <a:ext uri="{FF2B5EF4-FFF2-40B4-BE49-F238E27FC236}">
                <a16:creationId xmlns:a16="http://schemas.microsoft.com/office/drawing/2014/main" id="{A4511591-29FD-E52F-FEAA-8EC36BB41F2E}"/>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ADB47F2F-388E-1196-9839-EFFC14D2DF59}"/>
              </a:ext>
            </a:extLst>
          </p:cNvPr>
          <p:cNvGraphicFramePr>
            <a:graphicFrameLocks/>
          </p:cNvGraphicFramePr>
          <p:nvPr>
            <p:extLst>
              <p:ext uri="{D42A27DB-BD31-4B8C-83A1-F6EECF244321}">
                <p14:modId xmlns:p14="http://schemas.microsoft.com/office/powerpoint/2010/main" val="1513667751"/>
              </p:ext>
            </p:extLst>
          </p:nvPr>
        </p:nvGraphicFramePr>
        <p:xfrm>
          <a:off x="711200" y="2293121"/>
          <a:ext cx="10515600" cy="2271757"/>
        </p:xfrm>
        <a:graphic>
          <a:graphicData uri="http://schemas.openxmlformats.org/drawingml/2006/table">
            <a:tbl>
              <a:tblPr firstRow="1" bandRow="1">
                <a:tableStyleId>{9D7B26C5-4107-4FEC-AEDC-1716B250A1EF}</a:tableStyleId>
              </a:tblPr>
              <a:tblGrid>
                <a:gridCol w="5257800">
                  <a:extLst>
                    <a:ext uri="{9D8B030D-6E8A-4147-A177-3AD203B41FA5}">
                      <a16:colId xmlns:a16="http://schemas.microsoft.com/office/drawing/2014/main" val="1895784048"/>
                    </a:ext>
                  </a:extLst>
                </a:gridCol>
                <a:gridCol w="5257800">
                  <a:extLst>
                    <a:ext uri="{9D8B030D-6E8A-4147-A177-3AD203B41FA5}">
                      <a16:colId xmlns:a16="http://schemas.microsoft.com/office/drawing/2014/main" val="3892935848"/>
                    </a:ext>
                  </a:extLst>
                </a:gridCol>
              </a:tblGrid>
              <a:tr h="279445">
                <a:tc>
                  <a:txBody>
                    <a:bodyPr/>
                    <a:lstStyle/>
                    <a:p>
                      <a:r>
                        <a:rPr lang="en-US" dirty="0"/>
                        <a:t>Hypoxemic (Low O2) Respiratory Failure</a:t>
                      </a:r>
                    </a:p>
                  </a:txBody>
                  <a:tcPr/>
                </a:tc>
                <a:tc>
                  <a:txBody>
                    <a:bodyPr/>
                    <a:lstStyle/>
                    <a:p>
                      <a:r>
                        <a:rPr lang="en-US" dirty="0"/>
                        <a:t>Hypercapnic (High CO2) Respiratory Failure</a:t>
                      </a:r>
                    </a:p>
                  </a:txBody>
                  <a:tcPr/>
                </a:tc>
                <a:extLst>
                  <a:ext uri="{0D108BD9-81ED-4DB2-BD59-A6C34878D82A}">
                    <a16:rowId xmlns:a16="http://schemas.microsoft.com/office/drawing/2014/main" val="1553123424"/>
                  </a:ext>
                </a:extLst>
              </a:tr>
              <a:tr h="279445">
                <a:tc>
                  <a:txBody>
                    <a:bodyPr/>
                    <a:lstStyle/>
                    <a:p>
                      <a:r>
                        <a:rPr lang="en-US" dirty="0"/>
                        <a:t>Low arterial blood oxygen tension </a:t>
                      </a:r>
                    </a:p>
                  </a:txBody>
                  <a:tcPr/>
                </a:tc>
                <a:tc>
                  <a:txBody>
                    <a:bodyPr/>
                    <a:lstStyle/>
                    <a:p>
                      <a:r>
                        <a:rPr lang="en-US" dirty="0"/>
                        <a:t>High arterial blood carbon dioxide tension</a:t>
                      </a:r>
                    </a:p>
                  </a:txBody>
                  <a:tcPr/>
                </a:tc>
                <a:extLst>
                  <a:ext uri="{0D108BD9-81ED-4DB2-BD59-A6C34878D82A}">
                    <a16:rowId xmlns:a16="http://schemas.microsoft.com/office/drawing/2014/main" val="2631617510"/>
                  </a:ext>
                </a:extLst>
              </a:tr>
              <a:tr h="279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Definitive diagnosis by Arterial Blood Gas</a:t>
                      </a:r>
                    </a:p>
                  </a:txBody>
                  <a:tcPr/>
                </a:tc>
                <a:tc>
                  <a:txBody>
                    <a:bodyPr/>
                    <a:lstStyle/>
                    <a:p>
                      <a:r>
                        <a:rPr lang="en-US" dirty="0"/>
                        <a:t>Definitive diagnosis by Arterial Blood Gas</a:t>
                      </a:r>
                    </a:p>
                  </a:txBody>
                  <a:tcPr/>
                </a:tc>
                <a:extLst>
                  <a:ext uri="{0D108BD9-81ED-4DB2-BD59-A6C34878D82A}">
                    <a16:rowId xmlns:a16="http://schemas.microsoft.com/office/drawing/2014/main" val="1641914686"/>
                  </a:ext>
                </a:extLst>
              </a:tr>
              <a:tr h="279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Reliably* Identified by Pulse Oximetry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Limited non-invasive testing</a:t>
                      </a:r>
                    </a:p>
                  </a:txBody>
                  <a:tcPr/>
                </a:tc>
                <a:extLst>
                  <a:ext uri="{0D108BD9-81ED-4DB2-BD59-A6C34878D82A}">
                    <a16:rowId xmlns:a16="http://schemas.microsoft.com/office/drawing/2014/main" val="1963994784"/>
                  </a:ext>
                </a:extLst>
              </a:tr>
              <a:tr h="279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Immediate Life Threat if Severe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Indicates potentially treatable excess risk   </a:t>
                      </a:r>
                    </a:p>
                  </a:txBody>
                  <a:tcPr/>
                </a:tc>
                <a:extLst>
                  <a:ext uri="{0D108BD9-81ED-4DB2-BD59-A6C34878D82A}">
                    <a16:rowId xmlns:a16="http://schemas.microsoft.com/office/drawing/2014/main" val="983943937"/>
                  </a:ext>
                </a:extLst>
              </a:tr>
              <a:tr h="442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Applied widely since 1980s with improved recognition</a:t>
                      </a:r>
                    </a:p>
                  </a:txBody>
                  <a:tcPr/>
                </a:tc>
                <a:tc>
                  <a:txBody>
                    <a:bodyPr/>
                    <a:lstStyle/>
                    <a:p>
                      <a:r>
                        <a:rPr lang="en-US" dirty="0"/>
                        <a:t>No systematic Identification</a:t>
                      </a:r>
                    </a:p>
                  </a:txBody>
                  <a:tcPr/>
                </a:tc>
                <a:extLst>
                  <a:ext uri="{0D108BD9-81ED-4DB2-BD59-A6C34878D82A}">
                    <a16:rowId xmlns:a16="http://schemas.microsoft.com/office/drawing/2014/main" val="2395008951"/>
                  </a:ext>
                </a:extLst>
              </a:tr>
            </a:tbl>
          </a:graphicData>
        </a:graphic>
      </p:graphicFrame>
    </p:spTree>
    <p:extLst>
      <p:ext uri="{BB962C8B-B14F-4D97-AF65-F5344CB8AC3E}">
        <p14:creationId xmlns:p14="http://schemas.microsoft.com/office/powerpoint/2010/main" val="37547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FA18-F289-33DC-8CA6-45951F0CFD8C}"/>
              </a:ext>
            </a:extLst>
          </p:cNvPr>
          <p:cNvSpPr>
            <a:spLocks noGrp="1"/>
          </p:cNvSpPr>
          <p:nvPr>
            <p:ph type="title"/>
          </p:nvPr>
        </p:nvSpPr>
        <p:spPr/>
        <p:txBody>
          <a:bodyPr/>
          <a:lstStyle/>
          <a:p>
            <a:r>
              <a:rPr lang="en-US" dirty="0"/>
              <a:t>Role of HCO</a:t>
            </a:r>
            <a:r>
              <a:rPr lang="en-US" baseline="-25000" dirty="0"/>
              <a:t>3</a:t>
            </a:r>
            <a:r>
              <a:rPr lang="en-US" baseline="30000" dirty="0"/>
              <a:t>-</a:t>
            </a:r>
            <a:r>
              <a:rPr lang="en-US" dirty="0"/>
              <a:t> in Diagnosis of Hypercapnia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971588F-C4CB-51A5-0390-511B4B16DAFE}"/>
                  </a:ext>
                </a:extLst>
              </p:cNvPr>
              <p:cNvSpPr>
                <a:spLocks noGrp="1"/>
              </p:cNvSpPr>
              <p:nvPr>
                <p:ph idx="1"/>
              </p:nvPr>
            </p:nvSpPr>
            <p:spPr>
              <a:xfrm>
                <a:off x="431800" y="1825625"/>
                <a:ext cx="7315200" cy="4351338"/>
              </a:xfrm>
            </p:spPr>
            <p:txBody>
              <a:bodyPr>
                <a:normAutofit lnSpcReduction="10000"/>
              </a:bodyPr>
              <a:lstStyle/>
              <a:p>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2</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𝐶𝑂</m:t>
                    </m:r>
                    <m:r>
                      <a:rPr lang="en-US" b="0" i="1" baseline="-25000"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𝐶𝑂</m:t>
                    </m:r>
                    <m:r>
                      <a:rPr lang="en-US" b="0" i="1" baseline="-25000"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 ⇋</m:t>
                    </m:r>
                  </m:oMath>
                </a14:m>
                <a:r>
                  <a:rPr lang="en-US" dirty="0"/>
                  <a:t> H</a:t>
                </a:r>
                <a:r>
                  <a:rPr lang="en-US" baseline="30000" dirty="0"/>
                  <a:t>+</a:t>
                </a:r>
                <a:r>
                  <a:rPr lang="en-US" dirty="0"/>
                  <a:t> + HCO</a:t>
                </a:r>
                <a:r>
                  <a:rPr lang="en-US" baseline="-25000" dirty="0"/>
                  <a:t>3</a:t>
                </a:r>
                <a:r>
                  <a:rPr lang="en-US" baseline="30000" dirty="0"/>
                  <a:t>-</a:t>
                </a:r>
                <a:r>
                  <a:rPr lang="en-US" dirty="0"/>
                  <a:t> </a:t>
                </a:r>
              </a:p>
              <a:p>
                <a:r>
                  <a:rPr lang="en-US" dirty="0"/>
                  <a:t>Boston Acid-Base “Rules*”:</a:t>
                </a:r>
              </a:p>
              <a:p>
                <a:pPr lvl="1"/>
                <a:r>
                  <a:rPr lang="en-US" dirty="0"/>
                  <a:t>Acute: ↑ CO</a:t>
                </a:r>
                <a:r>
                  <a:rPr lang="en-US" baseline="-25000" dirty="0"/>
                  <a:t>2</a:t>
                </a:r>
                <a:r>
                  <a:rPr lang="en-US" dirty="0"/>
                  <a:t> by 10 mmHg ↑ HCO</a:t>
                </a:r>
                <a:r>
                  <a:rPr lang="en-US" baseline="-25000" dirty="0"/>
                  <a:t>3</a:t>
                </a:r>
                <a:r>
                  <a:rPr lang="en-US" baseline="30000" dirty="0"/>
                  <a:t>-</a:t>
                </a:r>
                <a:r>
                  <a:rPr lang="en-US" dirty="0"/>
                  <a:t> by 1 </a:t>
                </a:r>
                <a:r>
                  <a:rPr lang="en-US" dirty="0" err="1"/>
                  <a:t>mEq</a:t>
                </a:r>
                <a:r>
                  <a:rPr lang="en-US" dirty="0"/>
                  <a:t>/L</a:t>
                </a:r>
              </a:p>
              <a:p>
                <a:pPr lvl="1"/>
                <a:r>
                  <a:rPr lang="en-US" dirty="0"/>
                  <a:t>Chronic: ↑ CO</a:t>
                </a:r>
                <a:r>
                  <a:rPr lang="en-US" baseline="-25000" dirty="0"/>
                  <a:t>2</a:t>
                </a:r>
                <a:r>
                  <a:rPr lang="en-US" dirty="0"/>
                  <a:t> by 10 mmHg ↑ HCO</a:t>
                </a:r>
                <a:r>
                  <a:rPr lang="en-US" baseline="-25000" dirty="0"/>
                  <a:t>3</a:t>
                </a:r>
                <a:r>
                  <a:rPr lang="en-US" baseline="30000" dirty="0"/>
                  <a:t>-</a:t>
                </a:r>
                <a:r>
                  <a:rPr lang="en-US" dirty="0"/>
                  <a:t> by 4 </a:t>
                </a:r>
                <a:r>
                  <a:rPr lang="en-US" dirty="0" err="1"/>
                  <a:t>mEq</a:t>
                </a:r>
                <a:r>
                  <a:rPr lang="en-US" dirty="0"/>
                  <a:t>/L</a:t>
                </a:r>
              </a:p>
              <a:p>
                <a:pPr marL="0" indent="0">
                  <a:buNone/>
                </a:pPr>
                <a:r>
                  <a:rPr lang="en-US" dirty="0"/>
                  <a:t>Thus, </a:t>
                </a:r>
              </a:p>
              <a:p>
                <a:r>
                  <a:rPr lang="en-US" dirty="0"/>
                  <a:t>If CO</a:t>
                </a:r>
                <a:r>
                  <a:rPr lang="en-US" baseline="-25000" dirty="0"/>
                  <a:t>2</a:t>
                </a:r>
                <a:r>
                  <a:rPr lang="en-US" dirty="0"/>
                  <a:t> has been ↑ enough, for long enough, and kidneys work well enough: cases of hypercapnia will have ↑ HCO</a:t>
                </a:r>
                <a:r>
                  <a:rPr lang="en-US" baseline="-25000" dirty="0"/>
                  <a:t>3</a:t>
                </a:r>
                <a:r>
                  <a:rPr lang="en-US" baseline="30000" dirty="0"/>
                  <a:t>-</a:t>
                </a:r>
                <a:r>
                  <a:rPr lang="en-US" dirty="0"/>
                  <a:t> </a:t>
                </a:r>
              </a:p>
              <a:p>
                <a:r>
                  <a:rPr lang="en-US" dirty="0"/>
                  <a:t>If there is no other cause of metabolic alkalosis, non-cases will not have ↑ HCO</a:t>
                </a:r>
                <a:r>
                  <a:rPr lang="en-US" baseline="-25000" dirty="0"/>
                  <a:t>3</a:t>
                </a:r>
                <a:r>
                  <a:rPr lang="en-US" dirty="0"/>
                  <a:t>- </a:t>
                </a:r>
              </a:p>
            </p:txBody>
          </p:sp>
        </mc:Choice>
        <mc:Fallback>
          <p:sp>
            <p:nvSpPr>
              <p:cNvPr id="3" name="Content Placeholder 2">
                <a:extLst>
                  <a:ext uri="{FF2B5EF4-FFF2-40B4-BE49-F238E27FC236}">
                    <a16:creationId xmlns:a16="http://schemas.microsoft.com/office/drawing/2014/main" id="{C971588F-C4CB-51A5-0390-511B4B16DAFE}"/>
                  </a:ext>
                </a:extLst>
              </p:cNvPr>
              <p:cNvSpPr>
                <a:spLocks noGrp="1" noRot="1" noChangeAspect="1" noMove="1" noResize="1" noEditPoints="1" noAdjustHandles="1" noChangeArrowheads="1" noChangeShapeType="1" noTextEdit="1"/>
              </p:cNvSpPr>
              <p:nvPr>
                <p:ph idx="1"/>
              </p:nvPr>
            </p:nvSpPr>
            <p:spPr>
              <a:xfrm>
                <a:off x="431800" y="1825625"/>
                <a:ext cx="7315200" cy="4351338"/>
              </a:xfrm>
              <a:blipFill>
                <a:blip r:embed="rId3"/>
                <a:stretch>
                  <a:fillRect l="-1733" t="-3198" r="-208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3EE8E83-304E-1A8D-6413-FDE4CA86ABB1}"/>
              </a:ext>
            </a:extLst>
          </p:cNvPr>
          <p:cNvPicPr>
            <a:picLocks noChangeAspect="1"/>
          </p:cNvPicPr>
          <p:nvPr/>
        </p:nvPicPr>
        <p:blipFill>
          <a:blip r:embed="rId4"/>
          <a:stretch>
            <a:fillRect/>
          </a:stretch>
        </p:blipFill>
        <p:spPr>
          <a:xfrm>
            <a:off x="7083063" y="1635125"/>
            <a:ext cx="5070837" cy="452438"/>
          </a:xfrm>
          <a:prstGeom prst="rect">
            <a:avLst/>
          </a:prstGeom>
        </p:spPr>
      </p:pic>
      <p:pic>
        <p:nvPicPr>
          <p:cNvPr id="5" name="Picture 4">
            <a:extLst>
              <a:ext uri="{FF2B5EF4-FFF2-40B4-BE49-F238E27FC236}">
                <a16:creationId xmlns:a16="http://schemas.microsoft.com/office/drawing/2014/main" id="{4F3189E3-2895-4D45-792C-056F47116EDB}"/>
              </a:ext>
            </a:extLst>
          </p:cNvPr>
          <p:cNvPicPr>
            <a:picLocks noChangeAspect="1"/>
          </p:cNvPicPr>
          <p:nvPr/>
        </p:nvPicPr>
        <p:blipFill>
          <a:blip r:embed="rId5"/>
          <a:stretch>
            <a:fillRect/>
          </a:stretch>
        </p:blipFill>
        <p:spPr>
          <a:xfrm>
            <a:off x="7537173" y="2184400"/>
            <a:ext cx="4457700" cy="1371600"/>
          </a:xfrm>
          <a:prstGeom prst="rect">
            <a:avLst/>
          </a:prstGeom>
        </p:spPr>
      </p:pic>
      <p:pic>
        <p:nvPicPr>
          <p:cNvPr id="6" name="Picture 5">
            <a:extLst>
              <a:ext uri="{FF2B5EF4-FFF2-40B4-BE49-F238E27FC236}">
                <a16:creationId xmlns:a16="http://schemas.microsoft.com/office/drawing/2014/main" id="{F63A055F-7A4F-C364-CC42-8A9D8A7C43A8}"/>
              </a:ext>
            </a:extLst>
          </p:cNvPr>
          <p:cNvPicPr>
            <a:picLocks noChangeAspect="1"/>
          </p:cNvPicPr>
          <p:nvPr/>
        </p:nvPicPr>
        <p:blipFill>
          <a:blip r:embed="rId6"/>
          <a:stretch>
            <a:fillRect/>
          </a:stretch>
        </p:blipFill>
        <p:spPr>
          <a:xfrm>
            <a:off x="7941656" y="3629025"/>
            <a:ext cx="3353649" cy="2508250"/>
          </a:xfrm>
          <a:prstGeom prst="rect">
            <a:avLst/>
          </a:prstGeom>
        </p:spPr>
      </p:pic>
      <p:sp>
        <p:nvSpPr>
          <p:cNvPr id="7" name="Rectangle: Rounded Corners 8">
            <a:extLst>
              <a:ext uri="{FF2B5EF4-FFF2-40B4-BE49-F238E27FC236}">
                <a16:creationId xmlns:a16="http://schemas.microsoft.com/office/drawing/2014/main" id="{3A22394F-7780-2234-6C85-F50D6C0B6DC8}"/>
              </a:ext>
            </a:extLst>
          </p:cNvPr>
          <p:cNvSpPr/>
          <p:nvPr/>
        </p:nvSpPr>
        <p:spPr>
          <a:xfrm>
            <a:off x="8674100" y="5210175"/>
            <a:ext cx="2654300" cy="479425"/>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56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4B5E-3FE8-B1BE-D6BE-CCCD5FB0ADE1}"/>
              </a:ext>
            </a:extLst>
          </p:cNvPr>
          <p:cNvSpPr>
            <a:spLocks noGrp="1"/>
          </p:cNvSpPr>
          <p:nvPr>
            <p:ph type="title"/>
          </p:nvPr>
        </p:nvSpPr>
        <p:spPr/>
        <p:txBody>
          <a:bodyPr/>
          <a:lstStyle/>
          <a:p>
            <a:r>
              <a:rPr lang="en-US" dirty="0"/>
              <a:t>Does HCO</a:t>
            </a:r>
            <a:r>
              <a:rPr lang="en-US" baseline="-25000" dirty="0"/>
              <a:t>3</a:t>
            </a:r>
            <a:r>
              <a:rPr lang="en-US" baseline="30000" dirty="0"/>
              <a:t>-</a:t>
            </a:r>
            <a:r>
              <a:rPr lang="en-US" dirty="0"/>
              <a:t> work in other situations?</a:t>
            </a:r>
          </a:p>
        </p:txBody>
      </p:sp>
      <p:sp>
        <p:nvSpPr>
          <p:cNvPr id="16" name="Content Placeholder 2">
            <a:extLst>
              <a:ext uri="{FF2B5EF4-FFF2-40B4-BE49-F238E27FC236}">
                <a16:creationId xmlns:a16="http://schemas.microsoft.com/office/drawing/2014/main" id="{642719A5-0AEB-1BC3-E208-093B79B002FE}"/>
              </a:ext>
            </a:extLst>
          </p:cNvPr>
          <p:cNvSpPr txBox="1">
            <a:spLocks/>
          </p:cNvSpPr>
          <p:nvPr/>
        </p:nvSpPr>
        <p:spPr>
          <a:xfrm>
            <a:off x="4263887" y="5226464"/>
            <a:ext cx="3718098" cy="1044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162128F1-39DA-3886-1082-6DC71EEA4DC1}"/>
              </a:ext>
            </a:extLst>
          </p:cNvPr>
          <p:cNvSpPr>
            <a:spLocks noGrp="1"/>
          </p:cNvSpPr>
          <p:nvPr>
            <p:ph idx="1"/>
          </p:nvPr>
        </p:nvSpPr>
        <p:spPr>
          <a:xfrm>
            <a:off x="838200" y="1825625"/>
            <a:ext cx="6591300" cy="4351338"/>
          </a:xfrm>
        </p:spPr>
        <p:txBody>
          <a:bodyPr/>
          <a:lstStyle/>
          <a:p>
            <a:r>
              <a:rPr lang="en-US" b="1" dirty="0"/>
              <a:t>Target population: </a:t>
            </a:r>
            <a:r>
              <a:rPr lang="en-US" dirty="0"/>
              <a:t>patients whom a clinicians should consider hypercapnia</a:t>
            </a:r>
          </a:p>
          <a:p>
            <a:pPr lvl="1"/>
            <a:r>
              <a:rPr lang="en-US" dirty="0"/>
              <a:t>Spectrum bias/effect</a:t>
            </a:r>
          </a:p>
          <a:p>
            <a:r>
              <a:rPr lang="en-US" b="1" dirty="0"/>
              <a:t>Data source: </a:t>
            </a:r>
            <a:r>
              <a:rPr lang="en-US" dirty="0"/>
              <a:t>all encounters in </a:t>
            </a:r>
            <a:r>
              <a:rPr lang="en-US" dirty="0" err="1"/>
              <a:t>TriNetX</a:t>
            </a:r>
            <a:r>
              <a:rPr lang="en-US" dirty="0"/>
              <a:t> research network during 2022 who met: </a:t>
            </a:r>
          </a:p>
          <a:p>
            <a:pPr lvl="1"/>
            <a:r>
              <a:rPr lang="en-US" dirty="0"/>
              <a:t>Predisposing condition: COPD, CHF, Obesity…</a:t>
            </a:r>
          </a:p>
          <a:p>
            <a:pPr lvl="1"/>
            <a:r>
              <a:rPr lang="en-US" dirty="0"/>
              <a:t>Diagnostic Testing Sent: VBG, ABG </a:t>
            </a:r>
          </a:p>
          <a:p>
            <a:pPr lvl="1"/>
            <a:r>
              <a:rPr lang="en-US" dirty="0"/>
              <a:t>Related Diagnosis: Other Resp Failure</a:t>
            </a:r>
          </a:p>
          <a:p>
            <a:pPr lvl="1"/>
            <a:r>
              <a:rPr lang="en-US" dirty="0"/>
              <a:t>Related Management: Vent. Support</a:t>
            </a:r>
          </a:p>
          <a:p>
            <a:r>
              <a:rPr lang="en-US" dirty="0"/>
              <a:t>Inpatient, Outpatient, Emergency Visits</a:t>
            </a:r>
          </a:p>
        </p:txBody>
      </p:sp>
      <p:pic>
        <p:nvPicPr>
          <p:cNvPr id="5" name="Picture 4">
            <a:extLst>
              <a:ext uri="{FF2B5EF4-FFF2-40B4-BE49-F238E27FC236}">
                <a16:creationId xmlns:a16="http://schemas.microsoft.com/office/drawing/2014/main" id="{DEC73A1D-1281-C1CE-33D9-4E3E443BC2EB}"/>
              </a:ext>
            </a:extLst>
          </p:cNvPr>
          <p:cNvPicPr>
            <a:picLocks noChangeAspect="1"/>
          </p:cNvPicPr>
          <p:nvPr/>
        </p:nvPicPr>
        <p:blipFill>
          <a:blip r:embed="rId3"/>
          <a:stretch>
            <a:fillRect/>
          </a:stretch>
        </p:blipFill>
        <p:spPr>
          <a:xfrm>
            <a:off x="7702550" y="1933244"/>
            <a:ext cx="4219015" cy="1442867"/>
          </a:xfrm>
          <a:prstGeom prst="rect">
            <a:avLst/>
          </a:prstGeom>
        </p:spPr>
      </p:pic>
      <p:sp>
        <p:nvSpPr>
          <p:cNvPr id="8" name="Rounded Rectangle 7">
            <a:extLst>
              <a:ext uri="{FF2B5EF4-FFF2-40B4-BE49-F238E27FC236}">
                <a16:creationId xmlns:a16="http://schemas.microsoft.com/office/drawing/2014/main" id="{696A7D9F-9311-9F6B-B144-616F871B25BD}"/>
              </a:ext>
            </a:extLst>
          </p:cNvPr>
          <p:cNvSpPr/>
          <p:nvPr/>
        </p:nvSpPr>
        <p:spPr>
          <a:xfrm>
            <a:off x="7823200" y="3644900"/>
            <a:ext cx="4098365" cy="2153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De-identified, patient-level data</a:t>
            </a:r>
          </a:p>
          <a:p>
            <a:pPr marL="285750" indent="-285750">
              <a:buFont typeface="Arial" panose="020B0604020202020204" pitchFamily="34" charset="0"/>
              <a:buChar char="•"/>
            </a:pPr>
            <a:r>
              <a:rPr lang="en-US" dirty="0"/>
              <a:t>Federated Health Record Data</a:t>
            </a:r>
          </a:p>
          <a:p>
            <a:pPr marL="285750" indent="-285750">
              <a:buFont typeface="Arial" panose="020B0604020202020204" pitchFamily="34" charset="0"/>
              <a:buChar char="•"/>
            </a:pPr>
            <a:r>
              <a:rPr lang="en-US" dirty="0"/>
              <a:t>80 US Healthcare Orgs (mostly AMCs)</a:t>
            </a:r>
          </a:p>
          <a:p>
            <a:pPr marL="285750" indent="-285750">
              <a:buFont typeface="Arial" panose="020B0604020202020204" pitchFamily="34" charset="0"/>
              <a:buChar char="•"/>
            </a:pPr>
            <a:r>
              <a:rPr lang="en-US" dirty="0"/>
              <a:t>Allegedly, Reconciled Inter-institution Linkage </a:t>
            </a:r>
          </a:p>
          <a:p>
            <a:pPr marL="285750" indent="-285750">
              <a:buFont typeface="Arial" panose="020B0604020202020204" pitchFamily="34" charset="0"/>
              <a:buChar char="•"/>
            </a:pPr>
            <a:r>
              <a:rPr lang="en-US" b="1" dirty="0"/>
              <a:t>NOT</a:t>
            </a:r>
            <a:r>
              <a:rPr lang="en-US" dirty="0"/>
              <a:t> able to identify institution</a:t>
            </a:r>
          </a:p>
        </p:txBody>
      </p:sp>
      <p:sp>
        <p:nvSpPr>
          <p:cNvPr id="11" name="Content Placeholder 2">
            <a:extLst>
              <a:ext uri="{FF2B5EF4-FFF2-40B4-BE49-F238E27FC236}">
                <a16:creationId xmlns:a16="http://schemas.microsoft.com/office/drawing/2014/main" id="{04BDD8F0-6A51-F081-47D9-412DE7FA9BDE}"/>
              </a:ext>
            </a:extLst>
          </p:cNvPr>
          <p:cNvSpPr txBox="1">
            <a:spLocks/>
          </p:cNvSpPr>
          <p:nvPr/>
        </p:nvSpPr>
        <p:spPr>
          <a:xfrm>
            <a:off x="236876" y="3447755"/>
            <a:ext cx="4219015" cy="3321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2035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5952-E230-1FBF-0D7F-4BC9FB9BB2FF}"/>
              </a:ext>
            </a:extLst>
          </p:cNvPr>
          <p:cNvSpPr>
            <a:spLocks noGrp="1"/>
          </p:cNvSpPr>
          <p:nvPr>
            <p:ph type="title"/>
          </p:nvPr>
        </p:nvSpPr>
        <p:spPr/>
        <p:txBody>
          <a:bodyPr/>
          <a:lstStyle/>
          <a:p>
            <a:r>
              <a:rPr lang="en-US" dirty="0"/>
              <a:t>Add slide with what Wayne did</a:t>
            </a:r>
          </a:p>
        </p:txBody>
      </p:sp>
      <p:sp>
        <p:nvSpPr>
          <p:cNvPr id="3" name="Content Placeholder 2">
            <a:extLst>
              <a:ext uri="{FF2B5EF4-FFF2-40B4-BE49-F238E27FC236}">
                <a16:creationId xmlns:a16="http://schemas.microsoft.com/office/drawing/2014/main" id="{6770A03A-FE24-835B-9679-8EE2316BF7B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4936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AE82-7409-6234-26E2-927CF7A681C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7945205-53C4-138A-C2EB-2846B06F1BD7}"/>
              </a:ext>
            </a:extLst>
          </p:cNvPr>
          <p:cNvSpPr>
            <a:spLocks noGrp="1"/>
          </p:cNvSpPr>
          <p:nvPr>
            <p:ph idx="1"/>
          </p:nvPr>
        </p:nvSpPr>
        <p:spPr/>
        <p:txBody>
          <a:bodyPr/>
          <a:lstStyle/>
          <a:p>
            <a:r>
              <a:rPr lang="en-US" dirty="0"/>
              <a:t>10 slides on the problem</a:t>
            </a:r>
          </a:p>
          <a:p>
            <a:r>
              <a:rPr lang="en-US" dirty="0"/>
              <a:t>10 slides on what we’ve done</a:t>
            </a:r>
          </a:p>
          <a:p>
            <a:r>
              <a:rPr lang="en-US" dirty="0"/>
              <a:t>10 slides on what we plan to do</a:t>
            </a:r>
          </a:p>
        </p:txBody>
      </p:sp>
    </p:spTree>
    <p:extLst>
      <p:ext uri="{BB962C8B-B14F-4D97-AF65-F5344CB8AC3E}">
        <p14:creationId xmlns:p14="http://schemas.microsoft.com/office/powerpoint/2010/main" val="919790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7E0B-F0E1-8954-5C97-FD88421EBC9A}"/>
              </a:ext>
            </a:extLst>
          </p:cNvPr>
          <p:cNvSpPr>
            <a:spLocks noGrp="1"/>
          </p:cNvSpPr>
          <p:nvPr>
            <p:ph type="title"/>
          </p:nvPr>
        </p:nvSpPr>
        <p:spPr>
          <a:xfrm>
            <a:off x="635498" y="77262"/>
            <a:ext cx="8472257" cy="1325563"/>
          </a:xfrm>
        </p:spPr>
        <p:txBody>
          <a:bodyPr/>
          <a:lstStyle/>
          <a:p>
            <a:r>
              <a:rPr lang="en-US" dirty="0"/>
              <a:t>Data Cleaning</a:t>
            </a:r>
          </a:p>
        </p:txBody>
      </p:sp>
      <p:sp>
        <p:nvSpPr>
          <p:cNvPr id="3" name="Content Placeholder 2">
            <a:extLst>
              <a:ext uri="{FF2B5EF4-FFF2-40B4-BE49-F238E27FC236}">
                <a16:creationId xmlns:a16="http://schemas.microsoft.com/office/drawing/2014/main" id="{DDCF6077-FAB4-55AD-F4EC-FEED742AC3D6}"/>
              </a:ext>
            </a:extLst>
          </p:cNvPr>
          <p:cNvSpPr>
            <a:spLocks noGrp="1"/>
          </p:cNvSpPr>
          <p:nvPr>
            <p:ph idx="1"/>
          </p:nvPr>
        </p:nvSpPr>
        <p:spPr>
          <a:xfrm>
            <a:off x="635498" y="1253330"/>
            <a:ext cx="7928535" cy="5299869"/>
          </a:xfrm>
        </p:spPr>
        <p:txBody>
          <a:bodyPr>
            <a:normAutofit lnSpcReduction="10000"/>
          </a:bodyPr>
          <a:lstStyle/>
          <a:p>
            <a:r>
              <a:rPr lang="en-US" dirty="0"/>
              <a:t>Types of Missing Data: </a:t>
            </a:r>
          </a:p>
          <a:p>
            <a:pPr marL="457200" lvl="1" indent="0">
              <a:buNone/>
            </a:pPr>
            <a:endParaRPr lang="en-US" dirty="0"/>
          </a:p>
          <a:p>
            <a:pPr lvl="1"/>
            <a:endParaRPr lang="en-US" dirty="0"/>
          </a:p>
          <a:p>
            <a:pPr lvl="1"/>
            <a:endParaRPr lang="en-US" dirty="0"/>
          </a:p>
          <a:p>
            <a:pPr lvl="1"/>
            <a:endParaRPr lang="en-US" dirty="0"/>
          </a:p>
          <a:p>
            <a:pPr lvl="1"/>
            <a:endParaRPr lang="en-US" dirty="0"/>
          </a:p>
          <a:p>
            <a:endParaRPr lang="en-US" dirty="0"/>
          </a:p>
          <a:p>
            <a:r>
              <a:rPr lang="en-US" dirty="0"/>
              <a:t>For a given encounter, the institution must have submitted some data (any data) for each of the data elements requested. </a:t>
            </a:r>
          </a:p>
          <a:p>
            <a:r>
              <a:rPr lang="en-US" dirty="0"/>
              <a:t>Data validation measures: </a:t>
            </a:r>
          </a:p>
          <a:p>
            <a:pPr lvl="1"/>
            <a:r>
              <a:rPr lang="en-US" dirty="0"/>
              <a:t>Positive controls: if paralytic, expect intubation</a:t>
            </a:r>
          </a:p>
          <a:p>
            <a:pPr lvl="1"/>
            <a:r>
              <a:rPr lang="en-US" dirty="0"/>
              <a:t>Negative controls: &lt;BMI 30 in OHS</a:t>
            </a:r>
          </a:p>
        </p:txBody>
      </p:sp>
      <p:pic>
        <p:nvPicPr>
          <p:cNvPr id="5" name="Picture 4" descr="Diagram&#10;&#10;Description automatically generated">
            <a:extLst>
              <a:ext uri="{FF2B5EF4-FFF2-40B4-BE49-F238E27FC236}">
                <a16:creationId xmlns:a16="http://schemas.microsoft.com/office/drawing/2014/main" id="{488F61E4-7487-C2E3-17E0-C9893483C09F}"/>
              </a:ext>
            </a:extLst>
          </p:cNvPr>
          <p:cNvPicPr>
            <a:picLocks noChangeAspect="1"/>
          </p:cNvPicPr>
          <p:nvPr/>
        </p:nvPicPr>
        <p:blipFill>
          <a:blip r:embed="rId3"/>
          <a:stretch>
            <a:fillRect/>
          </a:stretch>
        </p:blipFill>
        <p:spPr>
          <a:xfrm>
            <a:off x="9243504" y="152400"/>
            <a:ext cx="2786551" cy="6553200"/>
          </a:xfrm>
          <a:prstGeom prst="rect">
            <a:avLst/>
          </a:prstGeom>
        </p:spPr>
      </p:pic>
      <p:grpSp>
        <p:nvGrpSpPr>
          <p:cNvPr id="11" name="Group 10">
            <a:extLst>
              <a:ext uri="{FF2B5EF4-FFF2-40B4-BE49-F238E27FC236}">
                <a16:creationId xmlns:a16="http://schemas.microsoft.com/office/drawing/2014/main" id="{7FF63F5E-188F-A3C1-F339-F277D5F7D74C}"/>
              </a:ext>
            </a:extLst>
          </p:cNvPr>
          <p:cNvGrpSpPr/>
          <p:nvPr/>
        </p:nvGrpSpPr>
        <p:grpSpPr>
          <a:xfrm>
            <a:off x="602868" y="740043"/>
            <a:ext cx="8512117" cy="3137933"/>
            <a:chOff x="3396868" y="740043"/>
            <a:chExt cx="8512117" cy="3137933"/>
          </a:xfrm>
        </p:grpSpPr>
        <p:grpSp>
          <p:nvGrpSpPr>
            <p:cNvPr id="10" name="Group 9">
              <a:extLst>
                <a:ext uri="{FF2B5EF4-FFF2-40B4-BE49-F238E27FC236}">
                  <a16:creationId xmlns:a16="http://schemas.microsoft.com/office/drawing/2014/main" id="{B8B64402-8256-EF07-C3BE-B1D8987E5F5A}"/>
                </a:ext>
              </a:extLst>
            </p:cNvPr>
            <p:cNvGrpSpPr/>
            <p:nvPr/>
          </p:nvGrpSpPr>
          <p:grpSpPr>
            <a:xfrm>
              <a:off x="3396868" y="2124066"/>
              <a:ext cx="8492187" cy="856198"/>
              <a:chOff x="3173982" y="5849402"/>
              <a:chExt cx="8492187" cy="856198"/>
            </a:xfrm>
          </p:grpSpPr>
          <p:sp>
            <p:nvSpPr>
              <p:cNvPr id="4" name="Rounded Rectangle 3">
                <a:extLst>
                  <a:ext uri="{FF2B5EF4-FFF2-40B4-BE49-F238E27FC236}">
                    <a16:creationId xmlns:a16="http://schemas.microsoft.com/office/drawing/2014/main" id="{2A53B2B9-0448-EBFD-E64B-F935C565933E}"/>
                  </a:ext>
                </a:extLst>
              </p:cNvPr>
              <p:cNvSpPr/>
              <p:nvPr/>
            </p:nvSpPr>
            <p:spPr>
              <a:xfrm>
                <a:off x="3173982" y="5849405"/>
                <a:ext cx="2065867"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True (</a:t>
                </a:r>
                <a:r>
                  <a:rPr lang="en-US" dirty="0" err="1">
                    <a:solidFill>
                      <a:schemeClr val="tx1"/>
                    </a:solidFill>
                  </a:rPr>
                  <a:t>patho</a:t>
                </a:r>
                <a:r>
                  <a:rPr lang="en-US" dirty="0">
                    <a:solidFill>
                      <a:schemeClr val="tx1"/>
                    </a:solidFill>
                  </a:rPr>
                  <a:t>)physiologic state</a:t>
                </a:r>
              </a:p>
            </p:txBody>
          </p:sp>
          <p:sp>
            <p:nvSpPr>
              <p:cNvPr id="6" name="Rounded Rectangle 5">
                <a:extLst>
                  <a:ext uri="{FF2B5EF4-FFF2-40B4-BE49-F238E27FC236}">
                    <a16:creationId xmlns:a16="http://schemas.microsoft.com/office/drawing/2014/main" id="{7DCB4B64-0959-F747-0996-98118D5AE189}"/>
                  </a:ext>
                </a:extLst>
              </p:cNvPr>
              <p:cNvSpPr/>
              <p:nvPr/>
            </p:nvSpPr>
            <p:spPr>
              <a:xfrm>
                <a:off x="5341501" y="5849404"/>
                <a:ext cx="1424390"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the clinician recognizes</a:t>
                </a:r>
              </a:p>
            </p:txBody>
          </p:sp>
          <p:sp>
            <p:nvSpPr>
              <p:cNvPr id="7" name="Rounded Rectangle 6">
                <a:extLst>
                  <a:ext uri="{FF2B5EF4-FFF2-40B4-BE49-F238E27FC236}">
                    <a16:creationId xmlns:a16="http://schemas.microsoft.com/office/drawing/2014/main" id="{54DBDF3E-8F09-0FDC-6E03-05EE8282A494}"/>
                  </a:ext>
                </a:extLst>
              </p:cNvPr>
              <p:cNvSpPr/>
              <p:nvPr/>
            </p:nvSpPr>
            <p:spPr>
              <a:xfrm>
                <a:off x="6881489" y="5849404"/>
                <a:ext cx="1424390"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the clinician documents</a:t>
                </a:r>
              </a:p>
            </p:txBody>
          </p:sp>
          <p:sp>
            <p:nvSpPr>
              <p:cNvPr id="8" name="Rounded Rectangle 7">
                <a:extLst>
                  <a:ext uri="{FF2B5EF4-FFF2-40B4-BE49-F238E27FC236}">
                    <a16:creationId xmlns:a16="http://schemas.microsoft.com/office/drawing/2014/main" id="{A474FC0D-F43D-4E89-2F43-FE8AC29E99C9}"/>
                  </a:ext>
                </a:extLst>
              </p:cNvPr>
              <p:cNvSpPr/>
              <p:nvPr/>
            </p:nvSpPr>
            <p:spPr>
              <a:xfrm>
                <a:off x="8424458" y="5849403"/>
                <a:ext cx="1583144"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information is structured</a:t>
                </a:r>
              </a:p>
            </p:txBody>
          </p:sp>
          <p:sp>
            <p:nvSpPr>
              <p:cNvPr id="9" name="Rounded Rectangle 8">
                <a:extLst>
                  <a:ext uri="{FF2B5EF4-FFF2-40B4-BE49-F238E27FC236}">
                    <a16:creationId xmlns:a16="http://schemas.microsoft.com/office/drawing/2014/main" id="{F70E5574-B554-BB89-0E66-1386CFB1FB22}"/>
                  </a:ext>
                </a:extLst>
              </p:cNvPr>
              <p:cNvSpPr/>
              <p:nvPr/>
            </p:nvSpPr>
            <p:spPr>
              <a:xfrm>
                <a:off x="10102897" y="5849402"/>
                <a:ext cx="1563272" cy="85619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data is aggregated in TriNetX</a:t>
                </a:r>
              </a:p>
            </p:txBody>
          </p:sp>
        </p:grpSp>
        <p:cxnSp>
          <p:nvCxnSpPr>
            <p:cNvPr id="12" name="Straight Arrow Connector 11">
              <a:extLst>
                <a:ext uri="{FF2B5EF4-FFF2-40B4-BE49-F238E27FC236}">
                  <a16:creationId xmlns:a16="http://schemas.microsoft.com/office/drawing/2014/main" id="{5F8D26EE-9D91-7177-8EFA-F734569F3A49}"/>
                </a:ext>
              </a:extLst>
            </p:cNvPr>
            <p:cNvCxnSpPr/>
            <p:nvPr/>
          </p:nvCxnSpPr>
          <p:spPr>
            <a:xfrm>
              <a:off x="11023600" y="1402825"/>
              <a:ext cx="0" cy="493708"/>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77FED8-8F42-F2EA-DAC4-D1D334B9E700}"/>
                </a:ext>
              </a:extLst>
            </p:cNvPr>
            <p:cNvSpPr txBox="1"/>
            <p:nvPr/>
          </p:nvSpPr>
          <p:spPr>
            <a:xfrm>
              <a:off x="10345713" y="740043"/>
              <a:ext cx="1563272" cy="646331"/>
            </a:xfrm>
            <a:prstGeom prst="rect">
              <a:avLst/>
            </a:prstGeom>
            <a:noFill/>
          </p:spPr>
          <p:txBody>
            <a:bodyPr wrap="square" rtlCol="0">
              <a:spAutoFit/>
            </a:bodyPr>
            <a:lstStyle/>
            <a:p>
              <a:r>
                <a:rPr lang="en-US" dirty="0"/>
                <a:t>Problem for our study</a:t>
              </a:r>
            </a:p>
          </p:txBody>
        </p:sp>
        <p:sp>
          <p:nvSpPr>
            <p:cNvPr id="14" name="Left Brace 13">
              <a:extLst>
                <a:ext uri="{FF2B5EF4-FFF2-40B4-BE49-F238E27FC236}">
                  <a16:creationId xmlns:a16="http://schemas.microsoft.com/office/drawing/2014/main" id="{13161B9B-C6D2-4721-FFB3-EE33E924D3C3}"/>
                </a:ext>
              </a:extLst>
            </p:cNvPr>
            <p:cNvSpPr/>
            <p:nvPr/>
          </p:nvSpPr>
          <p:spPr>
            <a:xfrm rot="16200000">
              <a:off x="7406596" y="1282009"/>
              <a:ext cx="369332" cy="4053750"/>
            </a:xfrm>
            <a:prstGeom prst="lef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4E329644-0E81-FEB5-5563-E3AC7811FF55}"/>
                </a:ext>
              </a:extLst>
            </p:cNvPr>
            <p:cNvSpPr txBox="1"/>
            <p:nvPr/>
          </p:nvSpPr>
          <p:spPr>
            <a:xfrm>
              <a:off x="5249333" y="3508644"/>
              <a:ext cx="5401733" cy="369332"/>
            </a:xfrm>
            <a:prstGeom prst="rect">
              <a:avLst/>
            </a:prstGeom>
            <a:noFill/>
          </p:spPr>
          <p:txBody>
            <a:bodyPr wrap="square" rtlCol="0">
              <a:spAutoFit/>
            </a:bodyPr>
            <a:lstStyle/>
            <a:p>
              <a:r>
                <a:rPr lang="en-US" dirty="0"/>
                <a:t>Missing data here is part of what we want to study</a:t>
              </a:r>
            </a:p>
          </p:txBody>
        </p:sp>
      </p:grpSp>
    </p:spTree>
    <p:extLst>
      <p:ext uri="{BB962C8B-B14F-4D97-AF65-F5344CB8AC3E}">
        <p14:creationId xmlns:p14="http://schemas.microsoft.com/office/powerpoint/2010/main" val="3313605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9FA8-534E-6DFE-89F5-72A8150F58E2}"/>
              </a:ext>
            </a:extLst>
          </p:cNvPr>
          <p:cNvSpPr>
            <a:spLocks noGrp="1"/>
          </p:cNvSpPr>
          <p:nvPr>
            <p:ph type="title"/>
          </p:nvPr>
        </p:nvSpPr>
        <p:spPr/>
        <p:txBody>
          <a:bodyPr/>
          <a:lstStyle/>
          <a:p>
            <a:r>
              <a:rPr lang="en-US" dirty="0"/>
              <a:t>Results: </a:t>
            </a:r>
          </a:p>
        </p:txBody>
      </p:sp>
      <p:pic>
        <p:nvPicPr>
          <p:cNvPr id="4" name="Picture 3" descr="A flowchart of data&#10;&#10;Description automatically generated">
            <a:extLst>
              <a:ext uri="{FF2B5EF4-FFF2-40B4-BE49-F238E27FC236}">
                <a16:creationId xmlns:a16="http://schemas.microsoft.com/office/drawing/2014/main" id="{C91E186C-B738-A8CC-2CE6-9FC6AA40B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690688"/>
            <a:ext cx="4678573" cy="4351338"/>
          </a:xfrm>
          <a:prstGeom prst="rect">
            <a:avLst/>
          </a:prstGeom>
        </p:spPr>
      </p:pic>
      <p:graphicFrame>
        <p:nvGraphicFramePr>
          <p:cNvPr id="5" name="Table 4">
            <a:extLst>
              <a:ext uri="{FF2B5EF4-FFF2-40B4-BE49-F238E27FC236}">
                <a16:creationId xmlns:a16="http://schemas.microsoft.com/office/drawing/2014/main" id="{2E29AE79-7C5C-7F2B-2A36-9795995D1B92}"/>
              </a:ext>
            </a:extLst>
          </p:cNvPr>
          <p:cNvGraphicFramePr>
            <a:graphicFrameLocks noGrp="1"/>
          </p:cNvGraphicFramePr>
          <p:nvPr>
            <p:extLst>
              <p:ext uri="{D42A27DB-BD31-4B8C-83A1-F6EECF244321}">
                <p14:modId xmlns:p14="http://schemas.microsoft.com/office/powerpoint/2010/main" val="1996417530"/>
              </p:ext>
            </p:extLst>
          </p:nvPr>
        </p:nvGraphicFramePr>
        <p:xfrm>
          <a:off x="5067300" y="1155700"/>
          <a:ext cx="6985000" cy="5181610"/>
        </p:xfrm>
        <a:graphic>
          <a:graphicData uri="http://schemas.openxmlformats.org/drawingml/2006/table">
            <a:tbl>
              <a:tblPr firstRow="1" bandRow="1">
                <a:tableStyleId>{616DA210-FB5B-4158-B5E0-FEB733F419BA}</a:tableStyleId>
              </a:tblPr>
              <a:tblGrid>
                <a:gridCol w="2636696">
                  <a:extLst>
                    <a:ext uri="{9D8B030D-6E8A-4147-A177-3AD203B41FA5}">
                      <a16:colId xmlns:a16="http://schemas.microsoft.com/office/drawing/2014/main" val="159154644"/>
                    </a:ext>
                  </a:extLst>
                </a:gridCol>
                <a:gridCol w="1303782">
                  <a:extLst>
                    <a:ext uri="{9D8B030D-6E8A-4147-A177-3AD203B41FA5}">
                      <a16:colId xmlns:a16="http://schemas.microsoft.com/office/drawing/2014/main" val="1946314081"/>
                    </a:ext>
                  </a:extLst>
                </a:gridCol>
                <a:gridCol w="1661221">
                  <a:extLst>
                    <a:ext uri="{9D8B030D-6E8A-4147-A177-3AD203B41FA5}">
                      <a16:colId xmlns:a16="http://schemas.microsoft.com/office/drawing/2014/main" val="566927394"/>
                    </a:ext>
                  </a:extLst>
                </a:gridCol>
                <a:gridCol w="1383301">
                  <a:extLst>
                    <a:ext uri="{9D8B030D-6E8A-4147-A177-3AD203B41FA5}">
                      <a16:colId xmlns:a16="http://schemas.microsoft.com/office/drawing/2014/main" val="2341081942"/>
                    </a:ext>
                  </a:extLst>
                </a:gridCol>
              </a:tblGrid>
              <a:tr h="224880">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 ABG Obtained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ABG Obtained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6525569"/>
                  </a:ext>
                </a:extLst>
              </a:tr>
              <a:tr h="224880">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N=879,019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N=675,620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N=203,399</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0365207"/>
                  </a:ext>
                </a:extLst>
              </a:tr>
              <a:tr h="224880">
                <a:tc>
                  <a:txBody>
                    <a:bodyPr/>
                    <a:lstStyle/>
                    <a:p>
                      <a:pPr marL="0" marR="0">
                        <a:spcBef>
                          <a:spcPts val="0"/>
                        </a:spcBef>
                        <a:spcAft>
                          <a:spcPts val="0"/>
                        </a:spcAft>
                      </a:pPr>
                      <a:r>
                        <a:rPr lang="en-US" sz="1400">
                          <a:effectLst/>
                        </a:rPr>
                        <a:t>Encounter Characteristics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734529"/>
                  </a:ext>
                </a:extLst>
              </a:tr>
              <a:tr h="224880">
                <a:tc>
                  <a:txBody>
                    <a:bodyPr/>
                    <a:lstStyle/>
                    <a:p>
                      <a:pPr marL="0" marR="0">
                        <a:spcBef>
                          <a:spcPts val="0"/>
                        </a:spcBef>
                        <a:spcAft>
                          <a:spcPts val="0"/>
                        </a:spcAft>
                      </a:pPr>
                      <a:r>
                        <a:rPr lang="en-US" sz="1400">
                          <a:effectLst/>
                        </a:rPr>
                        <a:t>   Ambulatory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39% (343,699)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50% (334,457)</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 5% (9,242)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3921602"/>
                  </a:ext>
                </a:extLst>
              </a:tr>
              <a:tr h="224880">
                <a:tc>
                  <a:txBody>
                    <a:bodyPr/>
                    <a:lstStyle/>
                    <a:p>
                      <a:pPr marL="0" marR="0">
                        <a:spcBef>
                          <a:spcPts val="0"/>
                        </a:spcBef>
                        <a:spcAft>
                          <a:spcPts val="0"/>
                        </a:spcAft>
                      </a:pPr>
                      <a:r>
                        <a:rPr lang="en-US" sz="1400">
                          <a:effectLst/>
                        </a:rPr>
                        <a:t>   Emergency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20% (175,792)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22% (146,066)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15% (29,726)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5036085"/>
                  </a:ext>
                </a:extLst>
              </a:tr>
              <a:tr h="224880">
                <a:tc>
                  <a:txBody>
                    <a:bodyPr/>
                    <a:lstStyle/>
                    <a:p>
                      <a:pPr marL="0" marR="0">
                        <a:spcBef>
                          <a:spcPts val="0"/>
                        </a:spcBef>
                        <a:spcAft>
                          <a:spcPts val="0"/>
                        </a:spcAft>
                      </a:pPr>
                      <a:r>
                        <a:rPr lang="en-US" sz="1400">
                          <a:effectLst/>
                        </a:rPr>
                        <a:t>   Inpatient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41% (359,528)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29% (195,097)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81% (164,431)</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2242654"/>
                  </a:ext>
                </a:extLst>
              </a:tr>
              <a:tr h="224880">
                <a:tc>
                  <a:txBody>
                    <a:bodyPr/>
                    <a:lstStyle/>
                    <a:p>
                      <a:pPr marL="0" marR="0">
                        <a:spcBef>
                          <a:spcPts val="0"/>
                        </a:spcBef>
                        <a:spcAft>
                          <a:spcPts val="0"/>
                        </a:spcAft>
                      </a:pPr>
                      <a:r>
                        <a:rPr lang="en-US" sz="1400">
                          <a:effectLst/>
                        </a:rPr>
                        <a:t>Critical Care Services Billed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13% (111,320)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 6% (41,976)</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34% (69,344)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0842904"/>
                  </a:ext>
                </a:extLst>
              </a:tr>
              <a:tr h="224880">
                <a:tc>
                  <a:txBody>
                    <a:bodyPr/>
                    <a:lstStyle/>
                    <a:p>
                      <a:pPr marL="0" marR="0">
                        <a:spcBef>
                          <a:spcPts val="0"/>
                        </a:spcBef>
                        <a:spcAft>
                          <a:spcPts val="0"/>
                        </a:spcAft>
                      </a:pPr>
                      <a:r>
                        <a:rPr lang="en-US" sz="1400">
                          <a:effectLst/>
                        </a:rPr>
                        <a:t>Patient Characteristics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8136845"/>
                  </a:ext>
                </a:extLst>
              </a:tr>
              <a:tr h="224880">
                <a:tc>
                  <a:txBody>
                    <a:bodyPr/>
                    <a:lstStyle/>
                    <a:p>
                      <a:pPr marL="0" marR="0">
                        <a:spcBef>
                          <a:spcPts val="0"/>
                        </a:spcBef>
                        <a:spcAft>
                          <a:spcPts val="0"/>
                        </a:spcAft>
                      </a:pPr>
                      <a:r>
                        <a:rPr lang="en-US" sz="1400">
                          <a:effectLst/>
                        </a:rPr>
                        <a:t>Age (years)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58 (±18)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57 (±18)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61 (±17)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132422"/>
                  </a:ext>
                </a:extLst>
              </a:tr>
              <a:tr h="224880">
                <a:tc>
                  <a:txBody>
                    <a:bodyPr/>
                    <a:lstStyle/>
                    <a:p>
                      <a:pPr marL="0" marR="0">
                        <a:spcBef>
                          <a:spcPts val="0"/>
                        </a:spcBef>
                        <a:spcAft>
                          <a:spcPts val="0"/>
                        </a:spcAft>
                      </a:pPr>
                      <a:r>
                        <a:rPr lang="en-US" sz="1400">
                          <a:effectLst/>
                        </a:rPr>
                        <a:t>Female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53% (465,854)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55% (373,158)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46% (92,696)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7679601"/>
                  </a:ext>
                </a:extLst>
              </a:tr>
              <a:tr h="224880">
                <a:tc>
                  <a:txBody>
                    <a:bodyPr/>
                    <a:lstStyle/>
                    <a:p>
                      <a:pPr marL="0" marR="0">
                        <a:spcBef>
                          <a:spcPts val="0"/>
                        </a:spcBef>
                        <a:spcAft>
                          <a:spcPts val="0"/>
                        </a:spcAft>
                      </a:pPr>
                      <a:r>
                        <a:rPr lang="en-US" sz="1400">
                          <a:effectLst/>
                        </a:rPr>
                        <a:t>BMI kg/m2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34 (±9)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35 (±9)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29 (±7)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1253782"/>
                  </a:ext>
                </a:extLst>
              </a:tr>
              <a:tr h="224880">
                <a:tc>
                  <a:txBody>
                    <a:bodyPr/>
                    <a:lstStyle/>
                    <a:p>
                      <a:pPr marL="0" marR="0">
                        <a:spcBef>
                          <a:spcPts val="0"/>
                        </a:spcBef>
                        <a:spcAft>
                          <a:spcPts val="0"/>
                        </a:spcAft>
                      </a:pPr>
                      <a:r>
                        <a:rPr lang="en-US" sz="1400">
                          <a:effectLst/>
                        </a:rPr>
                        <a:t>CHF</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17% (145,615)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16% (106,492)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19% (39,123)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0833026"/>
                  </a:ext>
                </a:extLst>
              </a:tr>
              <a:tr h="224880">
                <a:tc>
                  <a:txBody>
                    <a:bodyPr/>
                    <a:lstStyle/>
                    <a:p>
                      <a:pPr marL="0" marR="0">
                        <a:spcBef>
                          <a:spcPts val="0"/>
                        </a:spcBef>
                        <a:spcAft>
                          <a:spcPts val="0"/>
                        </a:spcAft>
                      </a:pPr>
                      <a:r>
                        <a:rPr lang="en-US" sz="1400">
                          <a:effectLst/>
                        </a:rPr>
                        <a:t>CKD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15% (128,047)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14% (94,048)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17% (33,999)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8195939"/>
                  </a:ext>
                </a:extLst>
              </a:tr>
              <a:tr h="224880">
                <a:tc>
                  <a:txBody>
                    <a:bodyPr/>
                    <a:lstStyle/>
                    <a:p>
                      <a:pPr marL="0" marR="0">
                        <a:spcBef>
                          <a:spcPts val="0"/>
                        </a:spcBef>
                        <a:spcAft>
                          <a:spcPts val="0"/>
                        </a:spcAft>
                      </a:pPr>
                      <a:r>
                        <a:rPr lang="en-US" sz="1400">
                          <a:effectLst/>
                        </a:rPr>
                        <a:t>COPD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16% (144,127)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16% (106,788)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18% (37,339)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7318427"/>
                  </a:ext>
                </a:extLst>
              </a:tr>
              <a:tr h="224880">
                <a:tc>
                  <a:txBody>
                    <a:bodyPr/>
                    <a:lstStyle/>
                    <a:p>
                      <a:pPr marL="0" marR="0">
                        <a:spcBef>
                          <a:spcPts val="0"/>
                        </a:spcBef>
                        <a:spcAft>
                          <a:spcPts val="0"/>
                        </a:spcAft>
                      </a:pPr>
                      <a:r>
                        <a:rPr lang="en-US" sz="1400">
                          <a:effectLst/>
                        </a:rPr>
                        <a:t>Neuromuscular Disease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4% (35,539)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4% (27,725)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4% (7,814)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3813506"/>
                  </a:ext>
                </a:extLst>
              </a:tr>
              <a:tr h="224880">
                <a:tc>
                  <a:txBody>
                    <a:bodyPr/>
                    <a:lstStyle/>
                    <a:p>
                      <a:pPr marL="0" marR="0">
                        <a:spcBef>
                          <a:spcPts val="0"/>
                        </a:spcBef>
                        <a:spcAft>
                          <a:spcPts val="0"/>
                        </a:spcAft>
                      </a:pPr>
                      <a:r>
                        <a:rPr lang="en-US" sz="1400">
                          <a:effectLst/>
                        </a:rPr>
                        <a:t>OSA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21% (188,757)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24% (160,082)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14% (28,675)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2074721"/>
                  </a:ext>
                </a:extLst>
              </a:tr>
              <a:tr h="224880">
                <a:tc>
                  <a:txBody>
                    <a:bodyPr/>
                    <a:lstStyle/>
                    <a:p>
                      <a:pPr marL="0" marR="0">
                        <a:spcBef>
                          <a:spcPts val="0"/>
                        </a:spcBef>
                        <a:spcAft>
                          <a:spcPts val="0"/>
                        </a:spcAft>
                      </a:pPr>
                      <a:r>
                        <a:rPr lang="en-US" sz="1400">
                          <a:effectLst/>
                        </a:rPr>
                        <a:t>Diuretics (outpatient)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38% (334,400)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38% (256,188)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38% (78,212)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2387393"/>
                  </a:ext>
                </a:extLst>
              </a:tr>
              <a:tr h="224880">
                <a:tc>
                  <a:txBody>
                    <a:bodyPr/>
                    <a:lstStyle/>
                    <a:p>
                      <a:pPr marL="0" marR="0">
                        <a:spcBef>
                          <a:spcPts val="0"/>
                        </a:spcBef>
                        <a:spcAft>
                          <a:spcPts val="0"/>
                        </a:spcAft>
                      </a:pPr>
                      <a:r>
                        <a:rPr lang="en-US" sz="1400">
                          <a:effectLst/>
                        </a:rPr>
                        <a:t>Opiate (outpatient)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59% (518,493)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57% (387,725)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64% (130,768)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5858556"/>
                  </a:ext>
                </a:extLst>
              </a:tr>
              <a:tr h="234250">
                <a:tc>
                  <a:txBody>
                    <a:bodyPr/>
                    <a:lstStyle/>
                    <a:p>
                      <a:pPr marL="0" marR="0">
                        <a:spcBef>
                          <a:spcPts val="0"/>
                        </a:spcBef>
                        <a:spcAft>
                          <a:spcPts val="0"/>
                        </a:spcAft>
                      </a:pPr>
                      <a:r>
                        <a:rPr lang="en-US" sz="1400">
                          <a:effectLst/>
                        </a:rPr>
                        <a:t>Serum Bicarbonate (mEq/L)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24.6 (±4.7)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25.0 (±4.1)</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23.6 (±5.7)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0991383"/>
                  </a:ext>
                </a:extLst>
              </a:tr>
              <a:tr h="224880">
                <a:tc>
                  <a:txBody>
                    <a:bodyPr/>
                    <a:lstStyle/>
                    <a:p>
                      <a:pPr marL="0" marR="0">
                        <a:spcBef>
                          <a:spcPts val="0"/>
                        </a:spcBef>
                        <a:spcAft>
                          <a:spcPts val="0"/>
                        </a:spcAft>
                      </a:pPr>
                      <a:r>
                        <a:rPr lang="en-US" sz="1400">
                          <a:effectLst/>
                        </a:rPr>
                        <a:t>Outcomes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6564659"/>
                  </a:ext>
                </a:extLst>
              </a:tr>
              <a:tr h="224880">
                <a:tc>
                  <a:txBody>
                    <a:bodyPr/>
                    <a:lstStyle/>
                    <a:p>
                      <a:pPr marL="0" marR="0">
                        <a:spcBef>
                          <a:spcPts val="0"/>
                        </a:spcBef>
                        <a:spcAft>
                          <a:spcPts val="0"/>
                        </a:spcAft>
                      </a:pPr>
                      <a:r>
                        <a:rPr lang="en-US" sz="1400">
                          <a:effectLst/>
                        </a:rPr>
                        <a:t>Non-invasive Ventilation?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4% (32,542)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2% (15,352)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8% (17,190)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0358660"/>
                  </a:ext>
                </a:extLst>
              </a:tr>
              <a:tr h="224880">
                <a:tc>
                  <a:txBody>
                    <a:bodyPr/>
                    <a:lstStyle/>
                    <a:p>
                      <a:pPr marL="0" marR="0">
                        <a:spcBef>
                          <a:spcPts val="0"/>
                        </a:spcBef>
                        <a:spcAft>
                          <a:spcPts val="0"/>
                        </a:spcAft>
                      </a:pPr>
                      <a:r>
                        <a:rPr lang="en-US" sz="1400">
                          <a:effectLst/>
                        </a:rPr>
                        <a:t>Invasive Mechanical Ventilation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6% (52,533)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1% (10,054)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21% (42,479)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4461089"/>
                  </a:ext>
                </a:extLst>
              </a:tr>
              <a:tr h="224880">
                <a:tc>
                  <a:txBody>
                    <a:bodyPr/>
                    <a:lstStyle/>
                    <a:p>
                      <a:pPr marL="0" marR="0">
                        <a:spcBef>
                          <a:spcPts val="0"/>
                        </a:spcBef>
                        <a:spcAft>
                          <a:spcPts val="0"/>
                        </a:spcAft>
                      </a:pPr>
                      <a:r>
                        <a:rPr lang="en-US" sz="1400">
                          <a:effectLst/>
                        </a:rPr>
                        <a:t>CO2 &gt;= 45 mmHg?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32% (64,544)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14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32% (64,544)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3050620"/>
                  </a:ext>
                </a:extLst>
              </a:tr>
            </a:tbl>
          </a:graphicData>
        </a:graphic>
      </p:graphicFrame>
    </p:spTree>
    <p:extLst>
      <p:ext uri="{BB962C8B-B14F-4D97-AF65-F5344CB8AC3E}">
        <p14:creationId xmlns:p14="http://schemas.microsoft.com/office/powerpoint/2010/main" val="1071024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CCDD-377A-3A3E-06F0-087B429BCC53}"/>
              </a:ext>
            </a:extLst>
          </p:cNvPr>
          <p:cNvSpPr>
            <a:spLocks noGrp="1"/>
          </p:cNvSpPr>
          <p:nvPr>
            <p:ph type="title"/>
          </p:nvPr>
        </p:nvSpPr>
        <p:spPr/>
        <p:txBody>
          <a:bodyPr/>
          <a:lstStyle/>
          <a:p>
            <a:r>
              <a:rPr lang="en-US" dirty="0"/>
              <a:t>Statistical Analyses: </a:t>
            </a:r>
          </a:p>
        </p:txBody>
      </p:sp>
      <p:graphicFrame>
        <p:nvGraphicFramePr>
          <p:cNvPr id="4" name="Table 3">
            <a:extLst>
              <a:ext uri="{FF2B5EF4-FFF2-40B4-BE49-F238E27FC236}">
                <a16:creationId xmlns:a16="http://schemas.microsoft.com/office/drawing/2014/main" id="{72F072A8-0E47-7F1C-961A-50FE554F0187}"/>
              </a:ext>
            </a:extLst>
          </p:cNvPr>
          <p:cNvGraphicFramePr>
            <a:graphicFrameLocks noGrp="1"/>
          </p:cNvGraphicFramePr>
          <p:nvPr>
            <p:extLst>
              <p:ext uri="{D42A27DB-BD31-4B8C-83A1-F6EECF244321}">
                <p14:modId xmlns:p14="http://schemas.microsoft.com/office/powerpoint/2010/main" val="2479445257"/>
              </p:ext>
            </p:extLst>
          </p:nvPr>
        </p:nvGraphicFramePr>
        <p:xfrm>
          <a:off x="1968500" y="2636520"/>
          <a:ext cx="8127999" cy="24739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795923601"/>
                    </a:ext>
                  </a:extLst>
                </a:gridCol>
                <a:gridCol w="2709333">
                  <a:extLst>
                    <a:ext uri="{9D8B030D-6E8A-4147-A177-3AD203B41FA5}">
                      <a16:colId xmlns:a16="http://schemas.microsoft.com/office/drawing/2014/main" val="431043504"/>
                    </a:ext>
                  </a:extLst>
                </a:gridCol>
                <a:gridCol w="2709333">
                  <a:extLst>
                    <a:ext uri="{9D8B030D-6E8A-4147-A177-3AD203B41FA5}">
                      <a16:colId xmlns:a16="http://schemas.microsoft.com/office/drawing/2014/main" val="2369340559"/>
                    </a:ext>
                  </a:extLst>
                </a:gridCol>
              </a:tblGrid>
              <a:tr h="370840">
                <a:tc>
                  <a:txBody>
                    <a:bodyPr/>
                    <a:lstStyle/>
                    <a:p>
                      <a:r>
                        <a:rPr lang="en-US" b="1" dirty="0"/>
                        <a:t>Receiver Operating Characteristic (ROC) Curve Analysis</a:t>
                      </a:r>
                    </a:p>
                  </a:txBody>
                  <a:tcPr/>
                </a:tc>
                <a:tc>
                  <a:txBody>
                    <a:bodyPr/>
                    <a:lstStyle/>
                    <a:p>
                      <a:r>
                        <a:rPr lang="en-US" b="1" dirty="0"/>
                        <a:t>ROC-Generalized Linear Modeling</a:t>
                      </a:r>
                    </a:p>
                  </a:txBody>
                  <a:tcPr/>
                </a:tc>
                <a:tc>
                  <a:txBody>
                    <a:bodyPr/>
                    <a:lstStyle/>
                    <a:p>
                      <a:r>
                        <a:rPr lang="en-US" b="1" dirty="0"/>
                        <a:t>Interval Likelihood Ratios (</a:t>
                      </a:r>
                      <a:r>
                        <a:rPr lang="en-US" b="1" dirty="0" err="1"/>
                        <a:t>iLR</a:t>
                      </a:r>
                      <a:r>
                        <a:rPr lang="en-US" b="1" dirty="0"/>
                        <a:t>)</a:t>
                      </a:r>
                    </a:p>
                  </a:txBody>
                  <a:tcPr/>
                </a:tc>
                <a:extLst>
                  <a:ext uri="{0D108BD9-81ED-4DB2-BD59-A6C34878D82A}">
                    <a16:rowId xmlns:a16="http://schemas.microsoft.com/office/drawing/2014/main" val="2473242852"/>
                  </a:ext>
                </a:extLst>
              </a:tr>
              <a:tr h="370840">
                <a:tc>
                  <a:txBody>
                    <a:bodyPr/>
                    <a:lstStyle/>
                    <a:p>
                      <a:r>
                        <a:rPr lang="en-US" dirty="0"/>
                        <a:t>How well does HCO</a:t>
                      </a:r>
                      <a:r>
                        <a:rPr lang="en-US" baseline="-25000" dirty="0"/>
                        <a:t>3</a:t>
                      </a:r>
                      <a:r>
                        <a:rPr lang="en-US" baseline="30000" dirty="0"/>
                        <a:t>-</a:t>
                      </a:r>
                      <a:r>
                        <a:rPr lang="en-US" dirty="0"/>
                        <a:t> separate patients with ↑CO</a:t>
                      </a:r>
                      <a:r>
                        <a:rPr lang="en-US" baseline="-25000" dirty="0"/>
                        <a:t>2</a:t>
                      </a:r>
                      <a:r>
                        <a:rPr lang="en-US" baseline="0" dirty="0"/>
                        <a:t> from those without</a:t>
                      </a:r>
                      <a:r>
                        <a:rPr lang="en-US" dirty="0"/>
                        <a:t> (discrimination)?</a:t>
                      </a:r>
                    </a:p>
                  </a:txBody>
                  <a:tcPr/>
                </a:tc>
                <a:tc>
                  <a:txBody>
                    <a:bodyPr/>
                    <a:lstStyle/>
                    <a:p>
                      <a:r>
                        <a:rPr lang="en-US" dirty="0"/>
                        <a:t>What characteristics independently associate with better or worse discrimination?</a:t>
                      </a:r>
                    </a:p>
                  </a:txBody>
                  <a:tcPr/>
                </a:tc>
                <a:tc>
                  <a:txBody>
                    <a:bodyPr/>
                    <a:lstStyle/>
                    <a:p>
                      <a:r>
                        <a:rPr lang="en-US" dirty="0"/>
                        <a:t>How much does a particular HCO</a:t>
                      </a:r>
                      <a:r>
                        <a:rPr lang="en-US" baseline="-25000" dirty="0"/>
                        <a:t>3</a:t>
                      </a:r>
                      <a:r>
                        <a:rPr lang="en-US" baseline="30000" dirty="0"/>
                        <a:t>-</a:t>
                      </a:r>
                      <a:r>
                        <a:rPr lang="en-US" dirty="0"/>
                        <a:t> value change the likelihood of ↑CO</a:t>
                      </a:r>
                      <a:r>
                        <a:rPr lang="en-US" baseline="-25000" dirty="0"/>
                        <a:t>2</a:t>
                      </a:r>
                      <a:r>
                        <a:rPr lang="en-US" baseline="0" dirty="0"/>
                        <a:t> being present</a:t>
                      </a:r>
                      <a:r>
                        <a:rPr lang="en-US" dirty="0"/>
                        <a:t>?</a:t>
                      </a:r>
                    </a:p>
                  </a:txBody>
                  <a:tcPr/>
                </a:tc>
                <a:extLst>
                  <a:ext uri="{0D108BD9-81ED-4DB2-BD59-A6C34878D82A}">
                    <a16:rowId xmlns:a16="http://schemas.microsoft.com/office/drawing/2014/main" val="2893047080"/>
                  </a:ext>
                </a:extLst>
              </a:tr>
              <a:tr h="370840">
                <a:tc gridSpan="3">
                  <a:txBody>
                    <a:bodyPr/>
                    <a:lstStyle/>
                    <a:p>
                      <a:r>
                        <a:rPr lang="en-US" dirty="0"/>
                        <a:t>(Exposure) HCO</a:t>
                      </a:r>
                      <a:r>
                        <a:rPr lang="en-US" baseline="-25000" dirty="0"/>
                        <a:t>3</a:t>
                      </a:r>
                      <a:r>
                        <a:rPr lang="en-US" baseline="30000" dirty="0"/>
                        <a:t>-</a:t>
                      </a:r>
                      <a:r>
                        <a:rPr lang="en-US" dirty="0"/>
                        <a:t> and (Outcome) ABG obtained on 1</a:t>
                      </a:r>
                      <a:r>
                        <a:rPr lang="en-US" baseline="30000" dirty="0"/>
                        <a:t>st</a:t>
                      </a:r>
                      <a:r>
                        <a:rPr lang="en-US" dirty="0"/>
                        <a:t> day of encounter.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46295148"/>
                  </a:ext>
                </a:extLst>
              </a:tr>
            </a:tbl>
          </a:graphicData>
        </a:graphic>
      </p:graphicFrame>
    </p:spTree>
    <p:extLst>
      <p:ext uri="{BB962C8B-B14F-4D97-AF65-F5344CB8AC3E}">
        <p14:creationId xmlns:p14="http://schemas.microsoft.com/office/powerpoint/2010/main" val="364742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Results: </a:t>
            </a:r>
          </a:p>
        </p:txBody>
      </p:sp>
      <p:pic>
        <p:nvPicPr>
          <p:cNvPr id="5" name="Picture 4">
            <a:extLst>
              <a:ext uri="{FF2B5EF4-FFF2-40B4-BE49-F238E27FC236}">
                <a16:creationId xmlns:a16="http://schemas.microsoft.com/office/drawing/2014/main" id="{576D3943-602F-6C30-A6DE-A898B96370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400" y="1379008"/>
            <a:ext cx="7670800" cy="5113867"/>
          </a:xfrm>
          <a:prstGeom prst="rect">
            <a:avLst/>
          </a:prstGeom>
          <a:noFill/>
          <a:ln>
            <a:noFill/>
          </a:ln>
        </p:spPr>
      </p:pic>
      <p:pic>
        <p:nvPicPr>
          <p:cNvPr id="6" name="Picture 6" descr="Receiver operating characteristic - Wikipedia">
            <a:extLst>
              <a:ext uri="{FF2B5EF4-FFF2-40B4-BE49-F238E27FC236}">
                <a16:creationId xmlns:a16="http://schemas.microsoft.com/office/drawing/2014/main" id="{90DAC95D-8AB3-9BBA-60FD-73805C756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21812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376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7117C-1A51-77D0-AE79-0F486D0C67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600" y="710142"/>
            <a:ext cx="9221788" cy="6147858"/>
          </a:xfrm>
          <a:prstGeom prst="rect">
            <a:avLst/>
          </a:prstGeom>
          <a:noFill/>
          <a:ln>
            <a:noFill/>
          </a:ln>
        </p:spPr>
      </p:pic>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6956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7822E-1706-56D2-AF71-2C7FE08B99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099" y="1027906"/>
            <a:ext cx="8745141" cy="5830094"/>
          </a:xfrm>
          <a:prstGeom prst="rect">
            <a:avLst/>
          </a:prstGeom>
          <a:noFill/>
          <a:ln>
            <a:noFill/>
          </a:ln>
        </p:spPr>
      </p:pic>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19658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F18B-A4ED-AAD8-9420-1CB7007B8C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2195F1-26D5-4B49-4752-A640B15E0443}"/>
              </a:ext>
            </a:extLst>
          </p:cNvPr>
          <p:cNvSpPr>
            <a:spLocks noGrp="1"/>
          </p:cNvSpPr>
          <p:nvPr>
            <p:ph idx="1"/>
          </p:nvPr>
        </p:nvSpPr>
        <p:spPr/>
        <p:txBody>
          <a:bodyPr/>
          <a:lstStyle/>
          <a:p>
            <a:pPr marL="0" indent="0">
              <a:buFont typeface="Arial" panose="020B0604020202020204" pitchFamily="34" charset="0"/>
              <a:buNone/>
            </a:pPr>
            <a:r>
              <a:rPr lang="en-US" dirty="0"/>
              <a:t>Additional hypothesis: Potassium levels will improve accuracy. </a:t>
            </a:r>
          </a:p>
          <a:p>
            <a:pPr marL="0" indent="0">
              <a:buFont typeface="Arial" panose="020B0604020202020204" pitchFamily="34" charset="0"/>
              <a:buNone/>
            </a:pPr>
            <a:r>
              <a:rPr lang="en-US" dirty="0"/>
              <a:t>Rationale: </a:t>
            </a:r>
          </a:p>
          <a:p>
            <a:r>
              <a:rPr lang="en-US" dirty="0"/>
              <a:t>False positives are caused by metabolic alkaloses</a:t>
            </a:r>
          </a:p>
          <a:p>
            <a:r>
              <a:rPr lang="en-US" dirty="0"/>
              <a:t>Most metabolic alkaloses cause hypokalemia (diuretics, vomiting, </a:t>
            </a:r>
            <a:r>
              <a:rPr lang="en-US" dirty="0" err="1"/>
              <a:t>hypovol</a:t>
            </a:r>
            <a:r>
              <a:rPr lang="en-US" dirty="0"/>
              <a:t>.)</a:t>
            </a:r>
          </a:p>
          <a:p>
            <a:r>
              <a:rPr lang="en-US"/>
              <a:t>Therefore, high bicarbonate with normal/high potassium is more likely a </a:t>
            </a:r>
            <a:r>
              <a:rPr lang="en-US" b="1"/>
              <a:t>true</a:t>
            </a:r>
            <a:r>
              <a:rPr lang="en-US"/>
              <a:t> positive</a:t>
            </a:r>
          </a:p>
        </p:txBody>
      </p:sp>
    </p:spTree>
    <p:extLst>
      <p:ext uri="{BB962C8B-B14F-4D97-AF65-F5344CB8AC3E}">
        <p14:creationId xmlns:p14="http://schemas.microsoft.com/office/powerpoint/2010/main" val="3100068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709E0-EDB1-9ED9-C943-9B2CE185B4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1027905"/>
            <a:ext cx="8597900" cy="5731933"/>
          </a:xfrm>
          <a:prstGeom prst="rect">
            <a:avLst/>
          </a:prstGeom>
          <a:noFill/>
          <a:ln>
            <a:noFill/>
          </a:ln>
        </p:spPr>
      </p:pic>
      <p:sp>
        <p:nvSpPr>
          <p:cNvPr id="2" name="Title 1">
            <a:extLst>
              <a:ext uri="{FF2B5EF4-FFF2-40B4-BE49-F238E27FC236}">
                <a16:creationId xmlns:a16="http://schemas.microsoft.com/office/drawing/2014/main" id="{55463736-A130-26F9-D3CF-A0F00307D912}"/>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306527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18A1-54D8-8785-2D0A-5DEB93B7CC2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ED9FE01-5347-DF24-AD99-CC7489CCDFA3}"/>
              </a:ext>
            </a:extLst>
          </p:cNvPr>
          <p:cNvSpPr>
            <a:spLocks noGrp="1"/>
          </p:cNvSpPr>
          <p:nvPr>
            <p:ph idx="1"/>
          </p:nvPr>
        </p:nvSpPr>
        <p:spPr/>
        <p:txBody>
          <a:bodyPr>
            <a:normAutofit/>
          </a:bodyPr>
          <a:lstStyle/>
          <a:p>
            <a:r>
              <a:rPr lang="en-US" dirty="0"/>
              <a:t>Serum bicarbonate is potentially diagnostically useful in a variety of previously unvalidated situations</a:t>
            </a:r>
          </a:p>
          <a:p>
            <a:r>
              <a:rPr lang="en-US" dirty="0"/>
              <a:t>Some factors correlate with better performance (e.g. Loop diuretic, COPD, CHF, female sex, older age) and others with worse (ER, CKD, Opiate use)</a:t>
            </a:r>
          </a:p>
          <a:p>
            <a:pPr lvl="1"/>
            <a:r>
              <a:rPr lang="en-US" dirty="0"/>
              <a:t>Loop diuretic performance contradicts prior hypothesis: while they increase false positives, they decrease false negatives more. </a:t>
            </a:r>
          </a:p>
          <a:p>
            <a:r>
              <a:rPr lang="en-US" dirty="0"/>
              <a:t>New Finding: Potassium levels and bicarbonate together provide stronger evidence for or against hypercapnia being present. </a:t>
            </a:r>
          </a:p>
        </p:txBody>
      </p:sp>
    </p:spTree>
    <p:extLst>
      <p:ext uri="{BB962C8B-B14F-4D97-AF65-F5344CB8AC3E}">
        <p14:creationId xmlns:p14="http://schemas.microsoft.com/office/powerpoint/2010/main" val="258094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8A54-45D4-626B-9798-D1F88DEAFF73}"/>
              </a:ext>
            </a:extLst>
          </p:cNvPr>
          <p:cNvSpPr>
            <a:spLocks noGrp="1"/>
          </p:cNvSpPr>
          <p:nvPr>
            <p:ph type="title"/>
          </p:nvPr>
        </p:nvSpPr>
        <p:spPr/>
        <p:txBody>
          <a:bodyPr/>
          <a:lstStyle/>
          <a:p>
            <a:r>
              <a:rPr lang="en-US" dirty="0"/>
              <a:t>Limitations: </a:t>
            </a:r>
          </a:p>
        </p:txBody>
      </p:sp>
      <p:sp>
        <p:nvSpPr>
          <p:cNvPr id="3" name="Content Placeholder 2">
            <a:extLst>
              <a:ext uri="{FF2B5EF4-FFF2-40B4-BE49-F238E27FC236}">
                <a16:creationId xmlns:a16="http://schemas.microsoft.com/office/drawing/2014/main" id="{732C316C-F1B6-A779-FFC6-01CA12468E25}"/>
              </a:ext>
            </a:extLst>
          </p:cNvPr>
          <p:cNvSpPr>
            <a:spLocks noGrp="1"/>
          </p:cNvSpPr>
          <p:nvPr>
            <p:ph idx="1"/>
          </p:nvPr>
        </p:nvSpPr>
        <p:spPr/>
        <p:txBody>
          <a:bodyPr>
            <a:normAutofit lnSpcReduction="10000"/>
          </a:bodyPr>
          <a:lstStyle/>
          <a:p>
            <a:r>
              <a:rPr lang="en-US" dirty="0"/>
              <a:t>Partial verification: not everyone gets an arterial blood gas to verify if they have hypercapnia or not.</a:t>
            </a:r>
          </a:p>
          <a:p>
            <a:pPr lvl="1"/>
            <a:r>
              <a:rPr lang="en-US" dirty="0"/>
              <a:t>Current Finding applies to type of patients who get ABGs</a:t>
            </a:r>
          </a:p>
          <a:p>
            <a:pPr lvl="1"/>
            <a:r>
              <a:rPr lang="en-US" dirty="0"/>
              <a:t>Probability of obtaining an ABG is variable and idiosyncratic</a:t>
            </a:r>
          </a:p>
          <a:p>
            <a:pPr lvl="1"/>
            <a:r>
              <a:rPr lang="en-US" dirty="0"/>
              <a:t>Inverse probability of blood-gas weighting? Missing data is tricky</a:t>
            </a:r>
          </a:p>
          <a:p>
            <a:r>
              <a:rPr lang="en-US" dirty="0"/>
              <a:t>‘Acute’, transient hypercapnia will be under-identified. </a:t>
            </a:r>
          </a:p>
          <a:p>
            <a:pPr lvl="1"/>
            <a:r>
              <a:rPr lang="en-US" dirty="0"/>
              <a:t>Will miss if inadequate time for kidneys to retain HCO</a:t>
            </a:r>
            <a:r>
              <a:rPr lang="en-US" baseline="-25000" dirty="0"/>
              <a:t>3</a:t>
            </a:r>
            <a:r>
              <a:rPr lang="en-US" baseline="30000" dirty="0"/>
              <a:t>-</a:t>
            </a:r>
          </a:p>
          <a:p>
            <a:pPr lvl="1"/>
            <a:r>
              <a:rPr lang="en-US" dirty="0"/>
              <a:t>Calendar-day time matching </a:t>
            </a:r>
          </a:p>
          <a:p>
            <a:pPr lvl="1"/>
            <a:r>
              <a:rPr lang="en-US" dirty="0"/>
              <a:t>Is this a bad thing? </a:t>
            </a:r>
          </a:p>
          <a:p>
            <a:r>
              <a:rPr lang="en-US" dirty="0"/>
              <a:t>Is the data quality sufficient? </a:t>
            </a:r>
          </a:p>
          <a:p>
            <a:pPr lvl="1"/>
            <a:r>
              <a:rPr lang="en-US" dirty="0"/>
              <a:t>Restricted analyses to single-encounter data (cross-sectional)</a:t>
            </a:r>
          </a:p>
          <a:p>
            <a:endParaRPr lang="en-US" dirty="0"/>
          </a:p>
        </p:txBody>
      </p:sp>
    </p:spTree>
    <p:extLst>
      <p:ext uri="{BB962C8B-B14F-4D97-AF65-F5344CB8AC3E}">
        <p14:creationId xmlns:p14="http://schemas.microsoft.com/office/powerpoint/2010/main" val="197171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DE8A-3F0E-C983-96A8-20A883C03401}"/>
              </a:ext>
            </a:extLst>
          </p:cNvPr>
          <p:cNvSpPr>
            <a:spLocks noGrp="1"/>
          </p:cNvSpPr>
          <p:nvPr>
            <p:ph type="title"/>
          </p:nvPr>
        </p:nvSpPr>
        <p:spPr/>
        <p:txBody>
          <a:bodyPr/>
          <a:lstStyle/>
          <a:p>
            <a:r>
              <a:rPr lang="en-US" dirty="0"/>
              <a:t>What is Hypercapnic Respiratory Failure?</a:t>
            </a:r>
          </a:p>
        </p:txBody>
      </p:sp>
      <p:pic>
        <p:nvPicPr>
          <p:cNvPr id="12" name="Content Placeholder 11" descr="Diagram&#10;&#10;Description automatically generated">
            <a:extLst>
              <a:ext uri="{FF2B5EF4-FFF2-40B4-BE49-F238E27FC236}">
                <a16:creationId xmlns:a16="http://schemas.microsoft.com/office/drawing/2014/main" id="{7824D689-E5C8-DDDC-FC65-4EF2CDEB9D08}"/>
              </a:ext>
            </a:extLst>
          </p:cNvPr>
          <p:cNvPicPr>
            <a:picLocks noGrp="1" noChangeAspect="1"/>
          </p:cNvPicPr>
          <p:nvPr>
            <p:ph idx="1"/>
          </p:nvPr>
        </p:nvPicPr>
        <p:blipFill rotWithShape="1">
          <a:blip r:embed="rId3"/>
          <a:srcRect l="5793" r="8562"/>
          <a:stretch/>
        </p:blipFill>
        <p:spPr>
          <a:xfrm>
            <a:off x="32212" y="1219763"/>
            <a:ext cx="6269192" cy="5532220"/>
          </a:xfrm>
          <a:prstGeom prst="rect">
            <a:avLst/>
          </a:prstGeom>
        </p:spPr>
      </p:pic>
      <p:sp>
        <p:nvSpPr>
          <p:cNvPr id="13" name="Rectangle: Rounded Corners 8">
            <a:extLst>
              <a:ext uri="{FF2B5EF4-FFF2-40B4-BE49-F238E27FC236}">
                <a16:creationId xmlns:a16="http://schemas.microsoft.com/office/drawing/2014/main" id="{2A452088-DB7E-811D-77EF-47DD5C757A23}"/>
              </a:ext>
            </a:extLst>
          </p:cNvPr>
          <p:cNvSpPr/>
          <p:nvPr/>
        </p:nvSpPr>
        <p:spPr>
          <a:xfrm>
            <a:off x="111724" y="2703443"/>
            <a:ext cx="5937894" cy="1709531"/>
          </a:xfrm>
          <a:prstGeom prst="roundRect">
            <a:avLst/>
          </a:prstGeom>
          <a:noFill/>
          <a:ln w="444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F1384514-1824-F225-15DC-01009DCCC7B9}"/>
                  </a:ext>
                </a:extLst>
              </p:cNvPr>
              <p:cNvSpPr txBox="1"/>
              <p:nvPr/>
            </p:nvSpPr>
            <p:spPr>
              <a:xfrm>
                <a:off x="6096000" y="2101506"/>
                <a:ext cx="5876032" cy="5266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𝐴𝑟𝑡𝑒𝑟𝑖𝑎𝑙</m:t>
                      </m:r>
                      <m:r>
                        <a:rPr lang="en-US" b="0" i="1" smtClean="0">
                          <a:latin typeface="Cambria Math" panose="02040503050406030204" pitchFamily="18" charset="0"/>
                        </a:rPr>
                        <m:t> </m:t>
                      </m:r>
                      <m:r>
                        <a:rPr lang="en-US" b="0" i="1" smtClean="0">
                          <a:latin typeface="Cambria Math" panose="02040503050406030204" pitchFamily="18" charset="0"/>
                        </a:rPr>
                        <m:t>𝐶𝑂</m:t>
                      </m:r>
                      <m:r>
                        <a:rPr lang="en-US" b="0" i="1" baseline="-25000"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𝑇𝑖𝑠𝑠𝑢𝑒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𝑃𝑟𝑜𝑑𝑢𝑐𝑡𝑖𝑜𝑛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𝐶𝑂</m:t>
                          </m:r>
                          <m:r>
                            <a:rPr lang="en-US" b="0" i="1" baseline="-25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𝑇𝑜𝑡𝑎𝑙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𝑉𝑒𝑛𝑡𝑖𝑙𝑎𝑡𝑖𝑜𝑛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𝑊𝑎𝑠𝑡𝑒𝑑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𝑉𝑒𝑛𝑡𝑖𝑙𝑎𝑡𝑖𝑜𝑛</m:t>
                          </m:r>
                        </m:den>
                      </m:f>
                    </m:oMath>
                  </m:oMathPara>
                </a14:m>
                <a:endParaRPr lang="en-US" dirty="0"/>
              </a:p>
            </p:txBody>
          </p:sp>
        </mc:Choice>
        <mc:Fallback>
          <p:sp>
            <p:nvSpPr>
              <p:cNvPr id="14" name="TextBox 13">
                <a:extLst>
                  <a:ext uri="{FF2B5EF4-FFF2-40B4-BE49-F238E27FC236}">
                    <a16:creationId xmlns:a16="http://schemas.microsoft.com/office/drawing/2014/main" id="{F1384514-1824-F225-15DC-01009DCCC7B9}"/>
                  </a:ext>
                </a:extLst>
              </p:cNvPr>
              <p:cNvSpPr txBox="1">
                <a:spLocks noRot="1" noChangeAspect="1" noMove="1" noResize="1" noEditPoints="1" noAdjustHandles="1" noChangeArrowheads="1" noChangeShapeType="1" noTextEdit="1"/>
              </p:cNvSpPr>
              <p:nvPr/>
            </p:nvSpPr>
            <p:spPr>
              <a:xfrm>
                <a:off x="6096000" y="2101506"/>
                <a:ext cx="5876032" cy="526619"/>
              </a:xfrm>
              <a:prstGeom prst="rect">
                <a:avLst/>
              </a:prstGeom>
              <a:blipFill>
                <a:blip r:embed="rId4"/>
                <a:stretch>
                  <a:fillRect l="-216" t="-7143" r="-216" b="-30952"/>
                </a:stretch>
              </a:blipFill>
            </p:spPr>
            <p:txBody>
              <a:bodyPr/>
              <a:lstStyle/>
              <a:p>
                <a:r>
                  <a:rPr lang="en-US">
                    <a:noFill/>
                  </a:rPr>
                  <a:t> </a:t>
                </a:r>
              </a:p>
            </p:txBody>
          </p:sp>
        </mc:Fallback>
      </mc:AlternateContent>
      <p:graphicFrame>
        <p:nvGraphicFramePr>
          <p:cNvPr id="15" name="Table 14">
            <a:extLst>
              <a:ext uri="{FF2B5EF4-FFF2-40B4-BE49-F238E27FC236}">
                <a16:creationId xmlns:a16="http://schemas.microsoft.com/office/drawing/2014/main" id="{83778D93-8FF2-514A-D2BD-C34B04031F04}"/>
              </a:ext>
            </a:extLst>
          </p:cNvPr>
          <p:cNvGraphicFramePr>
            <a:graphicFrameLocks noGrp="1"/>
          </p:cNvGraphicFramePr>
          <p:nvPr>
            <p:extLst>
              <p:ext uri="{D42A27DB-BD31-4B8C-83A1-F6EECF244321}">
                <p14:modId xmlns:p14="http://schemas.microsoft.com/office/powerpoint/2010/main" val="869563891"/>
              </p:ext>
            </p:extLst>
          </p:nvPr>
        </p:nvGraphicFramePr>
        <p:xfrm>
          <a:off x="6619461" y="3841655"/>
          <a:ext cx="5352570" cy="2468880"/>
        </p:xfrm>
        <a:graphic>
          <a:graphicData uri="http://schemas.openxmlformats.org/drawingml/2006/table">
            <a:tbl>
              <a:tblPr firstRow="1" bandRow="1">
                <a:tableStyleId>{5940675A-B579-460E-94D1-54222C63F5DA}</a:tableStyleId>
              </a:tblPr>
              <a:tblGrid>
                <a:gridCol w="1784190">
                  <a:extLst>
                    <a:ext uri="{9D8B030D-6E8A-4147-A177-3AD203B41FA5}">
                      <a16:colId xmlns:a16="http://schemas.microsoft.com/office/drawing/2014/main" val="311071931"/>
                    </a:ext>
                  </a:extLst>
                </a:gridCol>
                <a:gridCol w="1784190">
                  <a:extLst>
                    <a:ext uri="{9D8B030D-6E8A-4147-A177-3AD203B41FA5}">
                      <a16:colId xmlns:a16="http://schemas.microsoft.com/office/drawing/2014/main" val="4077619714"/>
                    </a:ext>
                  </a:extLst>
                </a:gridCol>
                <a:gridCol w="1784190">
                  <a:extLst>
                    <a:ext uri="{9D8B030D-6E8A-4147-A177-3AD203B41FA5}">
                      <a16:colId xmlns:a16="http://schemas.microsoft.com/office/drawing/2014/main" val="594060372"/>
                    </a:ext>
                  </a:extLst>
                </a:gridCol>
              </a:tblGrid>
              <a:tr h="355971">
                <a:tc gridSpan="3">
                  <a:txBody>
                    <a:bodyPr/>
                    <a:lstStyle/>
                    <a:p>
                      <a:r>
                        <a:rPr lang="en-US" dirty="0"/>
                        <a:t>Diseases that cause hypercapnia (↑ Arterial CO</a:t>
                      </a:r>
                      <a:r>
                        <a:rPr lang="en-US" baseline="-25000" dirty="0"/>
                        <a:t>2</a:t>
                      </a:r>
                      <a:r>
                        <a:rPr lang="en-US" dirty="0"/>
                        <a: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78789310"/>
                  </a:ext>
                </a:extLst>
              </a:tr>
              <a:tr h="139298">
                <a:tc>
                  <a:txBody>
                    <a:bodyPr/>
                    <a:lstStyle/>
                    <a:p>
                      <a:r>
                        <a:rPr lang="en-US" dirty="0"/>
                        <a:t>↑ Requirement</a:t>
                      </a:r>
                    </a:p>
                  </a:txBody>
                  <a:tcPr/>
                </a:tc>
                <a:tc>
                  <a:txBody>
                    <a:bodyPr/>
                    <a:lstStyle/>
                    <a:p>
                      <a:r>
                        <a:rPr lang="en-US" dirty="0"/>
                        <a:t>↓ Capacity</a:t>
                      </a:r>
                    </a:p>
                  </a:txBody>
                  <a:tcPr/>
                </a:tc>
                <a:tc>
                  <a:txBody>
                    <a:bodyPr/>
                    <a:lstStyle/>
                    <a:p>
                      <a:r>
                        <a:rPr lang="en-US" dirty="0"/>
                        <a:t>↓ Drive</a:t>
                      </a:r>
                    </a:p>
                  </a:txBody>
                  <a:tcPr/>
                </a:tc>
                <a:extLst>
                  <a:ext uri="{0D108BD9-81ED-4DB2-BD59-A6C34878D82A}">
                    <a16:rowId xmlns:a16="http://schemas.microsoft.com/office/drawing/2014/main" val="3949622210"/>
                  </a:ext>
                </a:extLst>
              </a:tr>
              <a:tr h="847526">
                <a:tc>
                  <a:txBody>
                    <a:bodyPr/>
                    <a:lstStyle/>
                    <a:p>
                      <a:pPr marL="285750" indent="-285750">
                        <a:buFont typeface="Arial" panose="020B0604020202020204" pitchFamily="34" charset="0"/>
                        <a:buChar char="•"/>
                      </a:pPr>
                      <a:r>
                        <a:rPr lang="en-US" dirty="0"/>
                        <a:t>COPD (inefficient ventilation)</a:t>
                      </a:r>
                    </a:p>
                    <a:p>
                      <a:pPr marL="285750" indent="-285750">
                        <a:buFont typeface="Arial" panose="020B0604020202020204" pitchFamily="34" charset="0"/>
                        <a:buChar char="•"/>
                      </a:pPr>
                      <a:r>
                        <a:rPr lang="en-US" dirty="0"/>
                        <a:t>Obesity (more CO2 production)</a:t>
                      </a:r>
                    </a:p>
                  </a:txBody>
                  <a:tcPr/>
                </a:tc>
                <a:tc>
                  <a:txBody>
                    <a:bodyPr/>
                    <a:lstStyle/>
                    <a:p>
                      <a:pPr marL="285750" indent="-285750">
                        <a:buFont typeface="Arial" panose="020B0604020202020204" pitchFamily="34" charset="0"/>
                        <a:buChar char="•"/>
                      </a:pPr>
                      <a:r>
                        <a:rPr lang="en-US" dirty="0"/>
                        <a:t>Neuro-</a:t>
                      </a:r>
                      <a:r>
                        <a:rPr lang="en-US" dirty="0" err="1"/>
                        <a:t>musc</a:t>
                      </a:r>
                      <a:r>
                        <a:rPr lang="en-US" dirty="0"/>
                        <a:t>. disease</a:t>
                      </a:r>
                    </a:p>
                    <a:p>
                      <a:pPr marL="285750" indent="-285750">
                        <a:buFont typeface="Arial" panose="020B0604020202020204" pitchFamily="34" charset="0"/>
                        <a:buChar char="•"/>
                      </a:pPr>
                      <a:r>
                        <a:rPr lang="en-US" dirty="0"/>
                        <a:t>COPD</a:t>
                      </a:r>
                    </a:p>
                    <a:p>
                      <a:pPr marL="285750" indent="-285750">
                        <a:buFont typeface="Arial" panose="020B0604020202020204" pitchFamily="34" charset="0"/>
                        <a:buChar char="•"/>
                      </a:pPr>
                      <a:r>
                        <a:rPr lang="en-US" dirty="0"/>
                        <a:t>Obesity</a:t>
                      </a:r>
                    </a:p>
                  </a:txBody>
                  <a:tcPr/>
                </a:tc>
                <a:tc>
                  <a:txBody>
                    <a:bodyPr/>
                    <a:lstStyle/>
                    <a:p>
                      <a:pPr marL="285750" indent="-285750">
                        <a:buFont typeface="Arial" panose="020B0604020202020204" pitchFamily="34" charset="0"/>
                        <a:buChar char="•"/>
                      </a:pPr>
                      <a:r>
                        <a:rPr lang="en-US" dirty="0"/>
                        <a:t>Opiates</a:t>
                      </a:r>
                    </a:p>
                    <a:p>
                      <a:pPr marL="285750" indent="-285750">
                        <a:buFont typeface="Arial" panose="020B0604020202020204" pitchFamily="34" charset="0"/>
                        <a:buChar char="•"/>
                      </a:pPr>
                      <a:r>
                        <a:rPr lang="en-US" dirty="0"/>
                        <a:t>Metabolic Alkalosis</a:t>
                      </a:r>
                    </a:p>
                  </a:txBody>
                  <a:tcPr/>
                </a:tc>
                <a:extLst>
                  <a:ext uri="{0D108BD9-81ED-4DB2-BD59-A6C34878D82A}">
                    <a16:rowId xmlns:a16="http://schemas.microsoft.com/office/drawing/2014/main" val="1974117882"/>
                  </a:ext>
                </a:extLst>
              </a:tr>
            </a:tbl>
          </a:graphicData>
        </a:graphic>
      </p:graphicFrame>
      <p:sp>
        <p:nvSpPr>
          <p:cNvPr id="16" name="Rectangle: Rounded Corners 8">
            <a:extLst>
              <a:ext uri="{FF2B5EF4-FFF2-40B4-BE49-F238E27FC236}">
                <a16:creationId xmlns:a16="http://schemas.microsoft.com/office/drawing/2014/main" id="{5128A7A7-0AFF-0F86-6BAF-CFE19B93FCE8}"/>
              </a:ext>
            </a:extLst>
          </p:cNvPr>
          <p:cNvSpPr/>
          <p:nvPr/>
        </p:nvSpPr>
        <p:spPr>
          <a:xfrm>
            <a:off x="6645965" y="4239115"/>
            <a:ext cx="1729408" cy="306381"/>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17" name="Rectangle: Rounded Corners 8">
            <a:extLst>
              <a:ext uri="{FF2B5EF4-FFF2-40B4-BE49-F238E27FC236}">
                <a16:creationId xmlns:a16="http://schemas.microsoft.com/office/drawing/2014/main" id="{C345BD87-AF89-EA4E-0673-8F79DA23DCD6}"/>
              </a:ext>
            </a:extLst>
          </p:cNvPr>
          <p:cNvSpPr/>
          <p:nvPr/>
        </p:nvSpPr>
        <p:spPr>
          <a:xfrm>
            <a:off x="8441634" y="4222549"/>
            <a:ext cx="1729408" cy="322947"/>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18" name="Rectangle: Rounded Corners 8">
            <a:extLst>
              <a:ext uri="{FF2B5EF4-FFF2-40B4-BE49-F238E27FC236}">
                <a16:creationId xmlns:a16="http://schemas.microsoft.com/office/drawing/2014/main" id="{A7FD6409-79CF-96C2-2B8B-01FADCEEE410}"/>
              </a:ext>
            </a:extLst>
          </p:cNvPr>
          <p:cNvSpPr/>
          <p:nvPr/>
        </p:nvSpPr>
        <p:spPr>
          <a:xfrm>
            <a:off x="10204175" y="4222549"/>
            <a:ext cx="1767856" cy="322947"/>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8">
            <a:extLst>
              <a:ext uri="{FF2B5EF4-FFF2-40B4-BE49-F238E27FC236}">
                <a16:creationId xmlns:a16="http://schemas.microsoft.com/office/drawing/2014/main" id="{90BAE6F4-D7AE-6646-729D-F303AD22E7AB}"/>
              </a:ext>
            </a:extLst>
          </p:cNvPr>
          <p:cNvSpPr/>
          <p:nvPr/>
        </p:nvSpPr>
        <p:spPr>
          <a:xfrm>
            <a:off x="6095999" y="2213332"/>
            <a:ext cx="1391479" cy="359100"/>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8">
            <a:extLst>
              <a:ext uri="{FF2B5EF4-FFF2-40B4-BE49-F238E27FC236}">
                <a16:creationId xmlns:a16="http://schemas.microsoft.com/office/drawing/2014/main" id="{97949B8B-A852-96BD-83D9-DCDA6BB1CEA1}"/>
              </a:ext>
            </a:extLst>
          </p:cNvPr>
          <p:cNvSpPr/>
          <p:nvPr/>
        </p:nvSpPr>
        <p:spPr>
          <a:xfrm>
            <a:off x="9833847" y="2410835"/>
            <a:ext cx="2138183" cy="262855"/>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1" name="Rectangle: Rounded Corners 8">
            <a:extLst>
              <a:ext uri="{FF2B5EF4-FFF2-40B4-BE49-F238E27FC236}">
                <a16:creationId xmlns:a16="http://schemas.microsoft.com/office/drawing/2014/main" id="{E6987969-644F-0C41-B9B3-0E748DBE8697}"/>
              </a:ext>
            </a:extLst>
          </p:cNvPr>
          <p:cNvSpPr/>
          <p:nvPr/>
        </p:nvSpPr>
        <p:spPr>
          <a:xfrm>
            <a:off x="8411811" y="2069193"/>
            <a:ext cx="2799527" cy="313405"/>
          </a:xfrm>
          <a:prstGeom prst="round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2" name="Rectangle: Rounded Corners 8">
            <a:extLst>
              <a:ext uri="{FF2B5EF4-FFF2-40B4-BE49-F238E27FC236}">
                <a16:creationId xmlns:a16="http://schemas.microsoft.com/office/drawing/2014/main" id="{8A90F9C4-7B6C-5D8D-0C87-5A29E8421C37}"/>
              </a:ext>
            </a:extLst>
          </p:cNvPr>
          <p:cNvSpPr/>
          <p:nvPr/>
        </p:nvSpPr>
        <p:spPr>
          <a:xfrm>
            <a:off x="7700248" y="2427657"/>
            <a:ext cx="1920830" cy="256323"/>
          </a:xfrm>
          <a:prstGeom prst="roundRect">
            <a:avLst/>
          </a:prstGeom>
          <a:noFill/>
          <a:ln w="44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highlight>
                <a:srgbClr val="008000"/>
              </a:highlight>
            </a:endParaRPr>
          </a:p>
        </p:txBody>
      </p:sp>
      <p:sp>
        <p:nvSpPr>
          <p:cNvPr id="23" name="Rectangle: Rounded Corners 8">
            <a:extLst>
              <a:ext uri="{FF2B5EF4-FFF2-40B4-BE49-F238E27FC236}">
                <a16:creationId xmlns:a16="http://schemas.microsoft.com/office/drawing/2014/main" id="{743B048E-18C7-4DAB-2988-7BF4B1766B08}"/>
              </a:ext>
            </a:extLst>
          </p:cNvPr>
          <p:cNvSpPr/>
          <p:nvPr/>
        </p:nvSpPr>
        <p:spPr>
          <a:xfrm>
            <a:off x="2082800" y="1627188"/>
            <a:ext cx="500822" cy="993292"/>
          </a:xfrm>
          <a:prstGeom prst="roundRect">
            <a:avLst/>
          </a:prstGeom>
          <a:noFill/>
          <a:ln w="444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524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A2B8-E9CC-C9EA-E66E-7E6CCEB30385}"/>
              </a:ext>
            </a:extLst>
          </p:cNvPr>
          <p:cNvSpPr>
            <a:spLocks noGrp="1"/>
          </p:cNvSpPr>
          <p:nvPr>
            <p:ph type="title"/>
          </p:nvPr>
        </p:nvSpPr>
        <p:spPr/>
        <p:txBody>
          <a:bodyPr/>
          <a:lstStyle/>
          <a:p>
            <a:r>
              <a:rPr lang="en-US" b="1" dirty="0"/>
              <a:t>Future: </a:t>
            </a:r>
            <a:r>
              <a:rPr lang="en-US" dirty="0"/>
              <a:t>More Predictors = Better? </a:t>
            </a:r>
          </a:p>
        </p:txBody>
      </p:sp>
      <p:sp>
        <p:nvSpPr>
          <p:cNvPr id="5" name="Content Placeholder 2">
            <a:extLst>
              <a:ext uri="{FF2B5EF4-FFF2-40B4-BE49-F238E27FC236}">
                <a16:creationId xmlns:a16="http://schemas.microsoft.com/office/drawing/2014/main" id="{47406BBA-F0F3-02E0-A138-3C1E40971136}"/>
              </a:ext>
            </a:extLst>
          </p:cNvPr>
          <p:cNvSpPr txBox="1">
            <a:spLocks/>
          </p:cNvSpPr>
          <p:nvPr/>
        </p:nvSpPr>
        <p:spPr>
          <a:xfrm>
            <a:off x="825500" y="1825624"/>
            <a:ext cx="10896600" cy="4829175"/>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Traditional clinical test evaluation → bioinformatics</a:t>
            </a:r>
          </a:p>
          <a:p>
            <a:pPr marL="0" indent="0">
              <a:buNone/>
            </a:pPr>
            <a:r>
              <a:rPr lang="en-US" dirty="0"/>
              <a:t>(priority from easy to understand → works better)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Approach: Cross-validation</a:t>
            </a:r>
          </a:p>
        </p:txBody>
      </p:sp>
      <p:graphicFrame>
        <p:nvGraphicFramePr>
          <p:cNvPr id="6" name="Table 5">
            <a:extLst>
              <a:ext uri="{FF2B5EF4-FFF2-40B4-BE49-F238E27FC236}">
                <a16:creationId xmlns:a16="http://schemas.microsoft.com/office/drawing/2014/main" id="{0312118B-3957-C6C1-C03E-8C779175CEEF}"/>
              </a:ext>
            </a:extLst>
          </p:cNvPr>
          <p:cNvGraphicFramePr>
            <a:graphicFrameLocks noGrp="1"/>
          </p:cNvGraphicFramePr>
          <p:nvPr>
            <p:extLst>
              <p:ext uri="{D42A27DB-BD31-4B8C-83A1-F6EECF244321}">
                <p14:modId xmlns:p14="http://schemas.microsoft.com/office/powerpoint/2010/main" val="1321785047"/>
              </p:ext>
            </p:extLst>
          </p:nvPr>
        </p:nvGraphicFramePr>
        <p:xfrm>
          <a:off x="482599" y="2868454"/>
          <a:ext cx="7048502" cy="2849880"/>
        </p:xfrm>
        <a:graphic>
          <a:graphicData uri="http://schemas.openxmlformats.org/drawingml/2006/table">
            <a:tbl>
              <a:tblPr firstRow="1" bandRow="1">
                <a:tableStyleId>{5940675A-B579-460E-94D1-54222C63F5DA}</a:tableStyleId>
              </a:tblPr>
              <a:tblGrid>
                <a:gridCol w="3524251">
                  <a:extLst>
                    <a:ext uri="{9D8B030D-6E8A-4147-A177-3AD203B41FA5}">
                      <a16:colId xmlns:a16="http://schemas.microsoft.com/office/drawing/2014/main" val="3655073031"/>
                    </a:ext>
                  </a:extLst>
                </a:gridCol>
                <a:gridCol w="3524251">
                  <a:extLst>
                    <a:ext uri="{9D8B030D-6E8A-4147-A177-3AD203B41FA5}">
                      <a16:colId xmlns:a16="http://schemas.microsoft.com/office/drawing/2014/main" val="2734022263"/>
                    </a:ext>
                  </a:extLst>
                </a:gridCol>
              </a:tblGrid>
              <a:tr h="370840">
                <a:tc>
                  <a:txBody>
                    <a:bodyPr/>
                    <a:lstStyle/>
                    <a:p>
                      <a:r>
                        <a:rPr lang="en-US" b="1" dirty="0"/>
                        <a:t>Bias</a:t>
                      </a:r>
                    </a:p>
                  </a:txBody>
                  <a:tcPr/>
                </a:tc>
                <a:tc>
                  <a:txBody>
                    <a:bodyPr/>
                    <a:lstStyle/>
                    <a:p>
                      <a:r>
                        <a:rPr lang="en-US" b="1" dirty="0"/>
                        <a:t>Variance</a:t>
                      </a:r>
                    </a:p>
                  </a:txBody>
                  <a:tcPr/>
                </a:tc>
                <a:extLst>
                  <a:ext uri="{0D108BD9-81ED-4DB2-BD59-A6C34878D82A}">
                    <a16:rowId xmlns:a16="http://schemas.microsoft.com/office/drawing/2014/main" val="114878517"/>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526299435"/>
                  </a:ext>
                </a:extLst>
              </a:tr>
              <a:tr h="370840">
                <a:tc>
                  <a:txBody>
                    <a:bodyPr/>
                    <a:lstStyle/>
                    <a:p>
                      <a:r>
                        <a:rPr lang="en-US" dirty="0"/>
                        <a:t>Miss the signal (underfitting)</a:t>
                      </a:r>
                    </a:p>
                  </a:txBody>
                  <a:tcPr/>
                </a:tc>
                <a:tc>
                  <a:txBody>
                    <a:bodyPr/>
                    <a:lstStyle/>
                    <a:p>
                      <a:r>
                        <a:rPr lang="en-US" dirty="0"/>
                        <a:t>Fitting the noise(overfitting)</a:t>
                      </a:r>
                    </a:p>
                  </a:txBody>
                  <a:tcPr/>
                </a:tc>
                <a:extLst>
                  <a:ext uri="{0D108BD9-81ED-4DB2-BD59-A6C34878D82A}">
                    <a16:rowId xmlns:a16="http://schemas.microsoft.com/office/drawing/2014/main" val="2370350734"/>
                  </a:ext>
                </a:extLst>
              </a:tr>
              <a:tr h="370840">
                <a:tc gridSpan="2">
                  <a:txBody>
                    <a:bodyPr/>
                    <a:lstStyle/>
                    <a:p>
                      <a:r>
                        <a:rPr lang="en-US" dirty="0"/>
                        <a:t>Too far in either direction = worse performance with new data. </a:t>
                      </a:r>
                    </a:p>
                  </a:txBody>
                  <a:tcPr/>
                </a:tc>
                <a:tc hMerge="1">
                  <a:txBody>
                    <a:bodyPr/>
                    <a:lstStyle/>
                    <a:p>
                      <a:endParaRPr lang="en-US" dirty="0"/>
                    </a:p>
                  </a:txBody>
                  <a:tcPr/>
                </a:tc>
                <a:extLst>
                  <a:ext uri="{0D108BD9-81ED-4DB2-BD59-A6C34878D82A}">
                    <a16:rowId xmlns:a16="http://schemas.microsoft.com/office/drawing/2014/main" val="510692288"/>
                  </a:ext>
                </a:extLst>
              </a:tr>
            </a:tbl>
          </a:graphicData>
        </a:graphic>
      </p:graphicFrame>
      <p:pic>
        <p:nvPicPr>
          <p:cNvPr id="9" name="Picture 8">
            <a:extLst>
              <a:ext uri="{FF2B5EF4-FFF2-40B4-BE49-F238E27FC236}">
                <a16:creationId xmlns:a16="http://schemas.microsoft.com/office/drawing/2014/main" id="{D3F69656-E1D8-C546-3CA9-C71E1333384A}"/>
              </a:ext>
            </a:extLst>
          </p:cNvPr>
          <p:cNvPicPr>
            <a:picLocks noChangeAspect="1"/>
          </p:cNvPicPr>
          <p:nvPr/>
        </p:nvPicPr>
        <p:blipFill>
          <a:blip r:embed="rId3"/>
          <a:stretch>
            <a:fillRect/>
          </a:stretch>
        </p:blipFill>
        <p:spPr>
          <a:xfrm>
            <a:off x="1092200" y="3290966"/>
            <a:ext cx="2153488" cy="1568675"/>
          </a:xfrm>
          <a:prstGeom prst="rect">
            <a:avLst/>
          </a:prstGeom>
        </p:spPr>
      </p:pic>
      <p:pic>
        <p:nvPicPr>
          <p:cNvPr id="10" name="Picture 9">
            <a:extLst>
              <a:ext uri="{FF2B5EF4-FFF2-40B4-BE49-F238E27FC236}">
                <a16:creationId xmlns:a16="http://schemas.microsoft.com/office/drawing/2014/main" id="{3848CF57-CE95-4C92-E0A6-5A0C45F5440B}"/>
              </a:ext>
            </a:extLst>
          </p:cNvPr>
          <p:cNvPicPr>
            <a:picLocks noChangeAspect="1"/>
          </p:cNvPicPr>
          <p:nvPr/>
        </p:nvPicPr>
        <p:blipFill>
          <a:blip r:embed="rId4"/>
          <a:stretch>
            <a:fillRect/>
          </a:stretch>
        </p:blipFill>
        <p:spPr>
          <a:xfrm>
            <a:off x="4600565" y="3278266"/>
            <a:ext cx="2153489" cy="1665365"/>
          </a:xfrm>
          <a:prstGeom prst="rect">
            <a:avLst/>
          </a:prstGeom>
        </p:spPr>
      </p:pic>
      <p:pic>
        <p:nvPicPr>
          <p:cNvPr id="11" name="Picture 10">
            <a:extLst>
              <a:ext uri="{FF2B5EF4-FFF2-40B4-BE49-F238E27FC236}">
                <a16:creationId xmlns:a16="http://schemas.microsoft.com/office/drawing/2014/main" id="{6B234681-75A2-457A-10F3-D9E1B6064E99}"/>
              </a:ext>
            </a:extLst>
          </p:cNvPr>
          <p:cNvPicPr>
            <a:picLocks noChangeAspect="1"/>
          </p:cNvPicPr>
          <p:nvPr/>
        </p:nvPicPr>
        <p:blipFill>
          <a:blip r:embed="rId5"/>
          <a:stretch>
            <a:fillRect/>
          </a:stretch>
        </p:blipFill>
        <p:spPr>
          <a:xfrm>
            <a:off x="7647409" y="2907983"/>
            <a:ext cx="4061992" cy="2938462"/>
          </a:xfrm>
          <a:prstGeom prst="rect">
            <a:avLst/>
          </a:prstGeom>
        </p:spPr>
      </p:pic>
    </p:spTree>
    <p:extLst>
      <p:ext uri="{BB962C8B-B14F-4D97-AF65-F5344CB8AC3E}">
        <p14:creationId xmlns:p14="http://schemas.microsoft.com/office/powerpoint/2010/main" val="727852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CD24-2A9C-9426-2FC9-FB29F2298AC0}"/>
              </a:ext>
            </a:extLst>
          </p:cNvPr>
          <p:cNvSpPr>
            <a:spLocks noGrp="1"/>
          </p:cNvSpPr>
          <p:nvPr>
            <p:ph type="title"/>
          </p:nvPr>
        </p:nvSpPr>
        <p:spPr/>
        <p:txBody>
          <a:bodyPr/>
          <a:lstStyle/>
          <a:p>
            <a:r>
              <a:rPr lang="en-US" dirty="0"/>
              <a:t>Approach: </a:t>
            </a:r>
          </a:p>
        </p:txBody>
      </p:sp>
      <p:sp>
        <p:nvSpPr>
          <p:cNvPr id="3" name="Content Placeholder 2">
            <a:extLst>
              <a:ext uri="{FF2B5EF4-FFF2-40B4-BE49-F238E27FC236}">
                <a16:creationId xmlns:a16="http://schemas.microsoft.com/office/drawing/2014/main" id="{E402DC0A-FF64-654D-3E2E-B5AF5CD62865}"/>
              </a:ext>
            </a:extLst>
          </p:cNvPr>
          <p:cNvSpPr>
            <a:spLocks noGrp="1"/>
          </p:cNvSpPr>
          <p:nvPr>
            <p:ph idx="1"/>
          </p:nvPr>
        </p:nvSpPr>
        <p:spPr/>
        <p:txBody>
          <a:bodyPr/>
          <a:lstStyle/>
          <a:p>
            <a:r>
              <a:rPr lang="en-US" dirty="0"/>
              <a:t>Same Dataset </a:t>
            </a:r>
          </a:p>
          <a:p>
            <a:r>
              <a:rPr lang="en-US" dirty="0"/>
              <a:t>Take structured data elements that are immediately available in HER</a:t>
            </a:r>
          </a:p>
          <a:p>
            <a:pPr lvl="1"/>
            <a:r>
              <a:rPr lang="en-US" dirty="0"/>
              <a:t>Age, Sex, Serum HCO</a:t>
            </a:r>
            <a:r>
              <a:rPr lang="en-US" baseline="-25000" dirty="0"/>
              <a:t>3</a:t>
            </a:r>
            <a:r>
              <a:rPr lang="en-US" baseline="30000" dirty="0"/>
              <a:t>-</a:t>
            </a:r>
            <a:r>
              <a:rPr lang="en-US" dirty="0"/>
              <a:t> , Serum K</a:t>
            </a:r>
            <a:r>
              <a:rPr lang="en-US" baseline="30000" dirty="0"/>
              <a:t>+</a:t>
            </a:r>
            <a:r>
              <a:rPr lang="en-US" dirty="0"/>
              <a:t>, Serum Creatinine, BMI, Hgb, </a:t>
            </a:r>
            <a:r>
              <a:rPr lang="en-US" b="1" dirty="0"/>
              <a:t>Venous</a:t>
            </a:r>
            <a:r>
              <a:rPr lang="en-US" dirty="0"/>
              <a:t> BG</a:t>
            </a:r>
          </a:p>
          <a:p>
            <a:r>
              <a:rPr lang="en-US" dirty="0"/>
              <a:t>Modeling approach: Logistic regression with restricted cubic splines</a:t>
            </a:r>
          </a:p>
          <a:p>
            <a:pPr lvl="1"/>
            <a:r>
              <a:rPr lang="en-US" dirty="0"/>
              <a:t>Random-forest decision trees: more flexible, less interpretable. </a:t>
            </a:r>
          </a:p>
          <a:p>
            <a:r>
              <a:rPr lang="en-US" dirty="0"/>
              <a:t>Output: Predicted (log-odds) of Hypercapnia </a:t>
            </a:r>
          </a:p>
        </p:txBody>
      </p:sp>
      <p:pic>
        <p:nvPicPr>
          <p:cNvPr id="6" name="Picture 4" descr="Can I trust my model's probabilities? A deep dive into probability  calibration">
            <a:extLst>
              <a:ext uri="{FF2B5EF4-FFF2-40B4-BE49-F238E27FC236}">
                <a16:creationId xmlns:a16="http://schemas.microsoft.com/office/drawing/2014/main" id="{CFB00E34-51A3-1521-6532-1355983E5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677" y="4339979"/>
            <a:ext cx="2702262" cy="197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1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81F9-3E75-6EE6-F444-55D11982AF35}"/>
              </a:ext>
            </a:extLst>
          </p:cNvPr>
          <p:cNvSpPr>
            <a:spLocks noGrp="1"/>
          </p:cNvSpPr>
          <p:nvPr>
            <p:ph type="title"/>
          </p:nvPr>
        </p:nvSpPr>
        <p:spPr/>
        <p:txBody>
          <a:bodyPr/>
          <a:lstStyle/>
          <a:p>
            <a:r>
              <a:rPr lang="en-US" dirty="0"/>
              <a:t>Preliminary Results</a:t>
            </a:r>
          </a:p>
        </p:txBody>
      </p:sp>
      <p:sp>
        <p:nvSpPr>
          <p:cNvPr id="3" name="Content Placeholder 2">
            <a:extLst>
              <a:ext uri="{FF2B5EF4-FFF2-40B4-BE49-F238E27FC236}">
                <a16:creationId xmlns:a16="http://schemas.microsoft.com/office/drawing/2014/main" id="{E42DCB17-6907-7306-4849-184B5127A5F8}"/>
              </a:ext>
            </a:extLst>
          </p:cNvPr>
          <p:cNvSpPr>
            <a:spLocks noGrp="1"/>
          </p:cNvSpPr>
          <p:nvPr>
            <p:ph idx="1"/>
          </p:nvPr>
        </p:nvSpPr>
        <p:spPr/>
        <p:txBody>
          <a:bodyPr/>
          <a:lstStyle/>
          <a:p>
            <a:r>
              <a:rPr lang="en-US" dirty="0"/>
              <a:t>TBD</a:t>
            </a:r>
          </a:p>
        </p:txBody>
      </p:sp>
    </p:spTree>
    <p:extLst>
      <p:ext uri="{BB962C8B-B14F-4D97-AF65-F5344CB8AC3E}">
        <p14:creationId xmlns:p14="http://schemas.microsoft.com/office/powerpoint/2010/main" val="735632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2644-F8BE-7582-1F4C-C72ED8129EA5}"/>
              </a:ext>
            </a:extLst>
          </p:cNvPr>
          <p:cNvSpPr>
            <a:spLocks noGrp="1"/>
          </p:cNvSpPr>
          <p:nvPr>
            <p:ph type="title"/>
          </p:nvPr>
        </p:nvSpPr>
        <p:spPr/>
        <p:txBody>
          <a:bodyPr/>
          <a:lstStyle/>
          <a:p>
            <a:r>
              <a:rPr lang="en-US" dirty="0"/>
              <a:t>How can this be put to clinical use?</a:t>
            </a:r>
          </a:p>
        </p:txBody>
      </p:sp>
      <p:sp>
        <p:nvSpPr>
          <p:cNvPr id="3" name="Content Placeholder 2">
            <a:extLst>
              <a:ext uri="{FF2B5EF4-FFF2-40B4-BE49-F238E27FC236}">
                <a16:creationId xmlns:a16="http://schemas.microsoft.com/office/drawing/2014/main" id="{5E56AC6C-C94E-07E3-216A-06DACED4B07F}"/>
              </a:ext>
            </a:extLst>
          </p:cNvPr>
          <p:cNvSpPr>
            <a:spLocks noGrp="1"/>
          </p:cNvSpPr>
          <p:nvPr>
            <p:ph idx="1"/>
          </p:nvPr>
        </p:nvSpPr>
        <p:spPr>
          <a:xfrm>
            <a:off x="838200" y="1825625"/>
            <a:ext cx="7645400" cy="4351338"/>
          </a:xfrm>
        </p:spPr>
        <p:txBody>
          <a:bodyPr/>
          <a:lstStyle/>
          <a:p>
            <a:r>
              <a:rPr lang="en-US" b="1" dirty="0"/>
              <a:t>Computable Phenotype:</a:t>
            </a:r>
            <a:r>
              <a:rPr lang="en-US" dirty="0"/>
              <a:t> algorithms that use more information to label whether a patient has a disease.  </a:t>
            </a:r>
          </a:p>
          <a:p>
            <a:pPr lvl="1"/>
            <a:r>
              <a:rPr lang="en-US" dirty="0"/>
              <a:t>How you decide who ”counts” as having hypercapnic respiratory failure influences the types of patients included.. </a:t>
            </a:r>
          </a:p>
          <a:p>
            <a:pPr lvl="2"/>
            <a:r>
              <a:rPr lang="en-US" dirty="0"/>
              <a:t>Inaccurate disease status classification is a problem for existing EHR-based research</a:t>
            </a:r>
          </a:p>
          <a:p>
            <a:pPr lvl="2"/>
            <a:r>
              <a:rPr lang="en-US" dirty="0"/>
              <a:t>Use for: Exposure, Covariable Adjustment, Outcomes</a:t>
            </a:r>
          </a:p>
        </p:txBody>
      </p:sp>
      <p:pic>
        <p:nvPicPr>
          <p:cNvPr id="4" name="Picture 3" descr="Diagram, venn diagram&#10;&#10;Description automatically generated">
            <a:extLst>
              <a:ext uri="{FF2B5EF4-FFF2-40B4-BE49-F238E27FC236}">
                <a16:creationId xmlns:a16="http://schemas.microsoft.com/office/drawing/2014/main" id="{B29BBCF4-67CF-CD44-83CA-7BA9961591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36164" y="2495148"/>
            <a:ext cx="4555836" cy="3416877"/>
          </a:xfrm>
          <a:prstGeom prst="rect">
            <a:avLst/>
          </a:prstGeom>
        </p:spPr>
      </p:pic>
    </p:spTree>
    <p:extLst>
      <p:ext uri="{BB962C8B-B14F-4D97-AF65-F5344CB8AC3E}">
        <p14:creationId xmlns:p14="http://schemas.microsoft.com/office/powerpoint/2010/main" val="3700190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31DA9A-BC68-D593-BFC0-889DCA6E2052}"/>
              </a:ext>
            </a:extLst>
          </p:cNvPr>
          <p:cNvPicPr>
            <a:picLocks noGrp="1" noChangeAspect="1"/>
          </p:cNvPicPr>
          <p:nvPr>
            <p:ph idx="1"/>
          </p:nvPr>
        </p:nvPicPr>
        <p:blipFill>
          <a:blip r:embed="rId3"/>
          <a:stretch>
            <a:fillRect/>
          </a:stretch>
        </p:blipFill>
        <p:spPr>
          <a:xfrm>
            <a:off x="1472407" y="243600"/>
            <a:ext cx="6523200" cy="6523200"/>
          </a:xfrm>
          <a:prstGeom prst="rect">
            <a:avLst/>
          </a:prstGeom>
        </p:spPr>
      </p:pic>
      <p:sp>
        <p:nvSpPr>
          <p:cNvPr id="5" name="TextBox 4">
            <a:extLst>
              <a:ext uri="{FF2B5EF4-FFF2-40B4-BE49-F238E27FC236}">
                <a16:creationId xmlns:a16="http://schemas.microsoft.com/office/drawing/2014/main" id="{59355B1D-C2DD-77E3-EE3E-85A154B9BEA8}"/>
              </a:ext>
            </a:extLst>
          </p:cNvPr>
          <p:cNvSpPr txBox="1"/>
          <p:nvPr/>
        </p:nvSpPr>
        <p:spPr>
          <a:xfrm>
            <a:off x="2183916" y="5567674"/>
            <a:ext cx="5100181" cy="1200329"/>
          </a:xfrm>
          <a:prstGeom prst="rect">
            <a:avLst/>
          </a:prstGeom>
          <a:noFill/>
        </p:spPr>
        <p:txBody>
          <a:bodyPr wrap="square" rtlCol="0">
            <a:spAutoFit/>
          </a:bodyPr>
          <a:lstStyle/>
          <a:p>
            <a:pPr algn="ctr"/>
            <a:r>
              <a:rPr lang="en-US" sz="3600" dirty="0">
                <a:solidFill>
                  <a:schemeClr val="bg1"/>
                </a:solidFill>
              </a:rPr>
              <a:t>Probabilistic Modeling Likelihood of Hypercapnia </a:t>
            </a:r>
          </a:p>
        </p:txBody>
      </p:sp>
      <p:sp>
        <p:nvSpPr>
          <p:cNvPr id="6" name="TextBox 5">
            <a:extLst>
              <a:ext uri="{FF2B5EF4-FFF2-40B4-BE49-F238E27FC236}">
                <a16:creationId xmlns:a16="http://schemas.microsoft.com/office/drawing/2014/main" id="{2773389D-8661-428C-36D5-83B742D07248}"/>
              </a:ext>
            </a:extLst>
          </p:cNvPr>
          <p:cNvSpPr txBox="1"/>
          <p:nvPr/>
        </p:nvSpPr>
        <p:spPr>
          <a:xfrm>
            <a:off x="3550955" y="3686735"/>
            <a:ext cx="2265123" cy="954107"/>
          </a:xfrm>
          <a:prstGeom prst="rect">
            <a:avLst/>
          </a:prstGeom>
          <a:noFill/>
        </p:spPr>
        <p:txBody>
          <a:bodyPr wrap="square" rtlCol="0">
            <a:spAutoFit/>
          </a:bodyPr>
          <a:lstStyle/>
          <a:p>
            <a:pPr algn="ctr"/>
            <a:r>
              <a:rPr lang="en-US" sz="2800" dirty="0">
                <a:solidFill>
                  <a:schemeClr val="bg1"/>
                </a:solidFill>
              </a:rPr>
              <a:t>Validation &amp; Tuning</a:t>
            </a:r>
          </a:p>
        </p:txBody>
      </p:sp>
      <p:sp>
        <p:nvSpPr>
          <p:cNvPr id="7" name="TextBox 6">
            <a:extLst>
              <a:ext uri="{FF2B5EF4-FFF2-40B4-BE49-F238E27FC236}">
                <a16:creationId xmlns:a16="http://schemas.microsoft.com/office/drawing/2014/main" id="{DFC643FF-AAC6-1275-1576-8240EC0AB6B7}"/>
              </a:ext>
            </a:extLst>
          </p:cNvPr>
          <p:cNvSpPr txBox="1"/>
          <p:nvPr/>
        </p:nvSpPr>
        <p:spPr>
          <a:xfrm>
            <a:off x="1824450" y="2106634"/>
            <a:ext cx="2265123" cy="1384995"/>
          </a:xfrm>
          <a:prstGeom prst="rect">
            <a:avLst/>
          </a:prstGeom>
          <a:noFill/>
        </p:spPr>
        <p:txBody>
          <a:bodyPr wrap="square" rtlCol="0">
            <a:spAutoFit/>
          </a:bodyPr>
          <a:lstStyle/>
          <a:p>
            <a:pPr algn="ctr"/>
            <a:r>
              <a:rPr lang="en-US" sz="2800" dirty="0">
                <a:solidFill>
                  <a:schemeClr val="bg1"/>
                </a:solidFill>
              </a:rPr>
              <a:t>Aim 1: Add Unstructured Data</a:t>
            </a:r>
          </a:p>
        </p:txBody>
      </p:sp>
      <p:sp>
        <p:nvSpPr>
          <p:cNvPr id="8" name="TextBox 7">
            <a:extLst>
              <a:ext uri="{FF2B5EF4-FFF2-40B4-BE49-F238E27FC236}">
                <a16:creationId xmlns:a16="http://schemas.microsoft.com/office/drawing/2014/main" id="{FE6D755F-0381-FE2F-2FD6-E6C417E0C2D9}"/>
              </a:ext>
            </a:extLst>
          </p:cNvPr>
          <p:cNvSpPr txBox="1"/>
          <p:nvPr/>
        </p:nvSpPr>
        <p:spPr>
          <a:xfrm>
            <a:off x="3550954" y="720155"/>
            <a:ext cx="2265123" cy="1815882"/>
          </a:xfrm>
          <a:prstGeom prst="rect">
            <a:avLst/>
          </a:prstGeom>
          <a:noFill/>
        </p:spPr>
        <p:txBody>
          <a:bodyPr wrap="square" rtlCol="0">
            <a:spAutoFit/>
          </a:bodyPr>
          <a:lstStyle/>
          <a:p>
            <a:pPr algn="ctr"/>
            <a:r>
              <a:rPr lang="en-US" sz="2800" dirty="0">
                <a:solidFill>
                  <a:schemeClr val="bg1"/>
                </a:solidFill>
              </a:rPr>
              <a:t>Aim 2: Prospective Validation of PPV</a:t>
            </a:r>
          </a:p>
        </p:txBody>
      </p:sp>
      <p:sp>
        <p:nvSpPr>
          <p:cNvPr id="9" name="TextBox 8">
            <a:extLst>
              <a:ext uri="{FF2B5EF4-FFF2-40B4-BE49-F238E27FC236}">
                <a16:creationId xmlns:a16="http://schemas.microsoft.com/office/drawing/2014/main" id="{69F3B3E1-0AF9-6B8B-45DD-59F47E0E5B61}"/>
              </a:ext>
            </a:extLst>
          </p:cNvPr>
          <p:cNvSpPr txBox="1"/>
          <p:nvPr/>
        </p:nvSpPr>
        <p:spPr>
          <a:xfrm>
            <a:off x="5532155" y="1868447"/>
            <a:ext cx="2265123" cy="1815882"/>
          </a:xfrm>
          <a:prstGeom prst="rect">
            <a:avLst/>
          </a:prstGeom>
          <a:noFill/>
        </p:spPr>
        <p:txBody>
          <a:bodyPr wrap="square" rtlCol="0">
            <a:spAutoFit/>
          </a:bodyPr>
          <a:lstStyle/>
          <a:p>
            <a:pPr algn="ctr"/>
            <a:r>
              <a:rPr lang="en-US" sz="2800" dirty="0">
                <a:solidFill>
                  <a:schemeClr val="bg1"/>
                </a:solidFill>
              </a:rPr>
              <a:t>Aim 3: Evaluation of Prognostic Significance</a:t>
            </a:r>
          </a:p>
        </p:txBody>
      </p:sp>
      <p:sp>
        <p:nvSpPr>
          <p:cNvPr id="2" name="Title 1">
            <a:extLst>
              <a:ext uri="{FF2B5EF4-FFF2-40B4-BE49-F238E27FC236}">
                <a16:creationId xmlns:a16="http://schemas.microsoft.com/office/drawing/2014/main" id="{768065F3-B214-304C-468B-CABFD12BDD7E}"/>
              </a:ext>
            </a:extLst>
          </p:cNvPr>
          <p:cNvSpPr>
            <a:spLocks noGrp="1"/>
          </p:cNvSpPr>
          <p:nvPr>
            <p:ph type="title"/>
          </p:nvPr>
        </p:nvSpPr>
        <p:spPr>
          <a:xfrm>
            <a:off x="838200" y="365125"/>
            <a:ext cx="10515600" cy="1325563"/>
          </a:xfrm>
        </p:spPr>
        <p:txBody>
          <a:bodyPr/>
          <a:lstStyle/>
          <a:p>
            <a:r>
              <a:rPr lang="en-US" dirty="0"/>
              <a:t>K23:</a:t>
            </a:r>
            <a:br>
              <a:rPr lang="en-US" dirty="0"/>
            </a:br>
            <a:r>
              <a:rPr lang="en-US" dirty="0"/>
              <a:t>5-yr </a:t>
            </a:r>
          </a:p>
        </p:txBody>
      </p:sp>
      <p:sp>
        <p:nvSpPr>
          <p:cNvPr id="10" name="Right Brace 9">
            <a:extLst>
              <a:ext uri="{FF2B5EF4-FFF2-40B4-BE49-F238E27FC236}">
                <a16:creationId xmlns:a16="http://schemas.microsoft.com/office/drawing/2014/main" id="{31804D31-6175-FE00-CD7A-67BDB85FE025}"/>
              </a:ext>
            </a:extLst>
          </p:cNvPr>
          <p:cNvSpPr/>
          <p:nvPr/>
        </p:nvSpPr>
        <p:spPr>
          <a:xfrm>
            <a:off x="8051278" y="431800"/>
            <a:ext cx="1067322" cy="6220700"/>
          </a:xfrm>
          <a:prstGeom prst="rightBrace">
            <a:avLst/>
          </a:prstGeom>
          <a:ln w="952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125FD4B-15F0-D0D2-B663-324D4606A885}"/>
              </a:ext>
            </a:extLst>
          </p:cNvPr>
          <p:cNvSpPr txBox="1"/>
          <p:nvPr/>
        </p:nvSpPr>
        <p:spPr>
          <a:xfrm>
            <a:off x="9239860" y="1445718"/>
            <a:ext cx="2730500" cy="3416320"/>
          </a:xfrm>
          <a:prstGeom prst="rect">
            <a:avLst/>
          </a:prstGeom>
          <a:noFill/>
        </p:spPr>
        <p:txBody>
          <a:bodyPr wrap="square" rtlCol="0">
            <a:spAutoFit/>
          </a:bodyPr>
          <a:lstStyle/>
          <a:p>
            <a:r>
              <a:rPr lang="en-US" sz="2400" dirty="0"/>
              <a:t>Refinement and Validation of a method for constructing cohorts of patients with hypercapnia – robust to variable diagnostic performance. </a:t>
            </a:r>
          </a:p>
        </p:txBody>
      </p:sp>
    </p:spTree>
    <p:extLst>
      <p:ext uri="{BB962C8B-B14F-4D97-AF65-F5344CB8AC3E}">
        <p14:creationId xmlns:p14="http://schemas.microsoft.com/office/powerpoint/2010/main" val="1059028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80C-7D8F-8E00-E6DF-B12541D9F722}"/>
              </a:ext>
            </a:extLst>
          </p:cNvPr>
          <p:cNvSpPr>
            <a:spLocks noGrp="1"/>
          </p:cNvSpPr>
          <p:nvPr>
            <p:ph type="title"/>
          </p:nvPr>
        </p:nvSpPr>
        <p:spPr/>
        <p:txBody>
          <a:bodyPr/>
          <a:lstStyle/>
          <a:p>
            <a:r>
              <a:rPr lang="en-US" dirty="0"/>
              <a:t>Aim 1: Incorporate Unstructured Data</a:t>
            </a:r>
          </a:p>
        </p:txBody>
      </p:sp>
      <p:sp>
        <p:nvSpPr>
          <p:cNvPr id="4" name="Content Placeholder 3">
            <a:extLst>
              <a:ext uri="{FF2B5EF4-FFF2-40B4-BE49-F238E27FC236}">
                <a16:creationId xmlns:a16="http://schemas.microsoft.com/office/drawing/2014/main" id="{A743D0CF-682C-E602-DE17-BCBD8A2EC14C}"/>
              </a:ext>
            </a:extLst>
          </p:cNvPr>
          <p:cNvSpPr>
            <a:spLocks noGrp="1"/>
          </p:cNvSpPr>
          <p:nvPr>
            <p:ph idx="1"/>
          </p:nvPr>
        </p:nvSpPr>
        <p:spPr>
          <a:xfrm>
            <a:off x="838200" y="1825625"/>
            <a:ext cx="5816599" cy="4351338"/>
          </a:xfrm>
        </p:spPr>
        <p:txBody>
          <a:bodyPr>
            <a:normAutofit fontScale="85000" lnSpcReduction="20000"/>
          </a:bodyPr>
          <a:lstStyle/>
          <a:p>
            <a:r>
              <a:rPr lang="en-US" dirty="0"/>
              <a:t>Natural Language Processing, Large Language Models</a:t>
            </a:r>
          </a:p>
          <a:p>
            <a:r>
              <a:rPr lang="en-US" dirty="0" err="1"/>
              <a:t>BioBERT</a:t>
            </a:r>
            <a:r>
              <a:rPr lang="en-US" dirty="0"/>
              <a:t>: LLM (like </a:t>
            </a:r>
            <a:r>
              <a:rPr lang="en-US" dirty="0" err="1"/>
              <a:t>ChatGPT</a:t>
            </a:r>
            <a:r>
              <a:rPr lang="en-US" dirty="0"/>
              <a:t>) pre-trained on medical text (PubMed/PMC)</a:t>
            </a:r>
          </a:p>
          <a:p>
            <a:pPr lvl="1"/>
            <a:r>
              <a:rPr lang="en-US" dirty="0"/>
              <a:t>Train to recognize hypercapnia predictors using MIMIC4: 65,000 ICU admissions MGH/BWH</a:t>
            </a:r>
          </a:p>
          <a:p>
            <a:r>
              <a:rPr lang="en-US" dirty="0"/>
              <a:t>Nursing triage assessments, Chest XR</a:t>
            </a:r>
          </a:p>
          <a:p>
            <a:r>
              <a:rPr lang="en-US" dirty="0"/>
              <a:t>Apply with  model to retrospective data from the University of Utah. </a:t>
            </a:r>
          </a:p>
          <a:p>
            <a:pPr lvl="1"/>
            <a:r>
              <a:rPr lang="en-US" dirty="0"/>
              <a:t>Reference standard: patients who had arterial blood gasses obtained. </a:t>
            </a:r>
          </a:p>
          <a:p>
            <a:pPr lvl="1"/>
            <a:r>
              <a:rPr lang="en-US" dirty="0"/>
              <a:t>Adjust model weights</a:t>
            </a:r>
          </a:p>
          <a:p>
            <a:pPr lvl="1"/>
            <a:r>
              <a:rPr lang="en-US" dirty="0"/>
              <a:t>Generate measures of model performance (discrimination and calibration) to inform other aims</a:t>
            </a:r>
          </a:p>
        </p:txBody>
      </p:sp>
      <p:graphicFrame>
        <p:nvGraphicFramePr>
          <p:cNvPr id="3" name="Table 2">
            <a:extLst>
              <a:ext uri="{FF2B5EF4-FFF2-40B4-BE49-F238E27FC236}">
                <a16:creationId xmlns:a16="http://schemas.microsoft.com/office/drawing/2014/main" id="{0BCF0BAE-ACE0-834F-CF11-5216978F4D4E}"/>
              </a:ext>
            </a:extLst>
          </p:cNvPr>
          <p:cNvGraphicFramePr>
            <a:graphicFrameLocks noGrp="1"/>
          </p:cNvGraphicFramePr>
          <p:nvPr>
            <p:extLst>
              <p:ext uri="{D42A27DB-BD31-4B8C-83A1-F6EECF244321}">
                <p14:modId xmlns:p14="http://schemas.microsoft.com/office/powerpoint/2010/main" val="2804341507"/>
              </p:ext>
            </p:extLst>
          </p:nvPr>
        </p:nvGraphicFramePr>
        <p:xfrm>
          <a:off x="6845299" y="2408151"/>
          <a:ext cx="5178940" cy="3193053"/>
        </p:xfrm>
        <a:graphic>
          <a:graphicData uri="http://schemas.openxmlformats.org/drawingml/2006/table">
            <a:tbl>
              <a:tblPr firstRow="1" bandRow="1">
                <a:tableStyleId>{5940675A-B579-460E-94D1-54222C63F5DA}</a:tableStyleId>
              </a:tblPr>
              <a:tblGrid>
                <a:gridCol w="2589470">
                  <a:extLst>
                    <a:ext uri="{9D8B030D-6E8A-4147-A177-3AD203B41FA5}">
                      <a16:colId xmlns:a16="http://schemas.microsoft.com/office/drawing/2014/main" val="3593810940"/>
                    </a:ext>
                  </a:extLst>
                </a:gridCol>
                <a:gridCol w="2589470">
                  <a:extLst>
                    <a:ext uri="{9D8B030D-6E8A-4147-A177-3AD203B41FA5}">
                      <a16:colId xmlns:a16="http://schemas.microsoft.com/office/drawing/2014/main" val="1104441163"/>
                    </a:ext>
                  </a:extLst>
                </a:gridCol>
              </a:tblGrid>
              <a:tr h="0">
                <a:tc>
                  <a:txBody>
                    <a:bodyPr/>
                    <a:lstStyle/>
                    <a:p>
                      <a:pPr algn="ctr"/>
                      <a:r>
                        <a:rPr lang="en-US" sz="1400" b="1" dirty="0"/>
                        <a:t>OSA</a:t>
                      </a:r>
                    </a:p>
                  </a:txBody>
                  <a:tcPr/>
                </a:tc>
                <a:tc>
                  <a:txBody>
                    <a:bodyPr/>
                    <a:lstStyle/>
                    <a:p>
                      <a:pPr algn="ctr"/>
                      <a:r>
                        <a:rPr lang="en-US" sz="1400" b="1" dirty="0"/>
                        <a:t>Pulmonary Embolism</a:t>
                      </a:r>
                    </a:p>
                  </a:txBody>
                  <a:tcPr/>
                </a:tc>
                <a:extLst>
                  <a:ext uri="{0D108BD9-81ED-4DB2-BD59-A6C34878D82A}">
                    <a16:rowId xmlns:a16="http://schemas.microsoft.com/office/drawing/2014/main" val="3086735623"/>
                  </a:ext>
                </a:extLst>
              </a:tr>
              <a:tr h="0">
                <a:tc>
                  <a:txBody>
                    <a:bodyPr/>
                    <a:lstStyle/>
                    <a:p>
                      <a:r>
                        <a:rPr lang="en-US" sz="1400" dirty="0"/>
                        <a:t>STOP BANG </a:t>
                      </a:r>
                    </a:p>
                  </a:txBody>
                  <a:tcPr/>
                </a:tc>
                <a:tc>
                  <a:txBody>
                    <a:bodyPr/>
                    <a:lstStyle/>
                    <a:p>
                      <a:r>
                        <a:rPr lang="en-US" sz="1400" dirty="0"/>
                        <a:t>WELLS Score</a:t>
                      </a:r>
                    </a:p>
                  </a:txBody>
                  <a:tcPr/>
                </a:tc>
                <a:extLst>
                  <a:ext uri="{0D108BD9-81ED-4DB2-BD59-A6C34878D82A}">
                    <a16:rowId xmlns:a16="http://schemas.microsoft.com/office/drawing/2014/main" val="3659376997"/>
                  </a:ext>
                </a:extLst>
              </a:tr>
              <a:tr h="1819861">
                <a:tc>
                  <a:txBody>
                    <a:bodyPr/>
                    <a:lstStyle/>
                    <a:p>
                      <a:r>
                        <a:rPr lang="en-US" sz="1400" dirty="0"/>
                        <a:t>Subjective measures:</a:t>
                      </a:r>
                    </a:p>
                    <a:p>
                      <a:pPr marL="285750" indent="-285750">
                        <a:buFont typeface="Arial" panose="020B0604020202020204" pitchFamily="34" charset="0"/>
                        <a:buChar char="•"/>
                      </a:pPr>
                      <a:r>
                        <a:rPr lang="en-US" sz="1400" b="1" dirty="0"/>
                        <a:t>Loud snoring</a:t>
                      </a:r>
                      <a:r>
                        <a:rPr lang="en-US" sz="1400" dirty="0"/>
                        <a:t>, </a:t>
                      </a:r>
                      <a:r>
                        <a:rPr lang="en-US" sz="1400" b="1" dirty="0"/>
                        <a:t>tired/fatigued/sleepy</a:t>
                      </a:r>
                      <a:r>
                        <a:rPr lang="en-US" sz="1400" dirty="0"/>
                        <a:t>, </a:t>
                      </a:r>
                      <a:r>
                        <a:rPr lang="en-US" sz="1400" b="1" dirty="0"/>
                        <a:t>observed apneas? </a:t>
                      </a:r>
                      <a:r>
                        <a:rPr lang="en-US" sz="1400" dirty="0"/>
                        <a:t>Report of</a:t>
                      </a:r>
                      <a:r>
                        <a:rPr lang="en-US" sz="1400" b="0" dirty="0"/>
                        <a:t> HTN </a:t>
                      </a:r>
                    </a:p>
                    <a:p>
                      <a:r>
                        <a:rPr lang="en-US" sz="1400" dirty="0"/>
                        <a:t>Objective measures: </a:t>
                      </a:r>
                    </a:p>
                    <a:p>
                      <a:pPr marL="285750" indent="-285750">
                        <a:buFont typeface="Arial" panose="020B0604020202020204" pitchFamily="34" charset="0"/>
                        <a:buChar char="•"/>
                      </a:pPr>
                      <a:r>
                        <a:rPr lang="en-US" sz="1400" b="0" dirty="0"/>
                        <a:t>BMI, Age, </a:t>
                      </a:r>
                      <a:r>
                        <a:rPr lang="en-US" sz="1400" b="1" dirty="0"/>
                        <a:t>Neck Circumference</a:t>
                      </a:r>
                      <a:r>
                        <a:rPr lang="en-US" sz="1400" b="0" dirty="0"/>
                        <a:t>, Gender</a:t>
                      </a:r>
                    </a:p>
                  </a:txBody>
                  <a:tcPr/>
                </a:tc>
                <a:tc>
                  <a:txBody>
                    <a:bodyPr/>
                    <a:lstStyle/>
                    <a:p>
                      <a:pPr marL="285750" indent="-285750">
                        <a:buFont typeface="Arial" panose="020B0604020202020204" pitchFamily="34" charset="0"/>
                        <a:buChar char="•"/>
                      </a:pPr>
                      <a:r>
                        <a:rPr lang="en-US" sz="1400" b="1" dirty="0"/>
                        <a:t>Signs/Symptoms of DVT</a:t>
                      </a:r>
                    </a:p>
                    <a:p>
                      <a:pPr marL="285750" indent="-285750">
                        <a:buFont typeface="Arial" panose="020B0604020202020204" pitchFamily="34" charset="0"/>
                        <a:buChar char="•"/>
                      </a:pPr>
                      <a:r>
                        <a:rPr lang="en-US" sz="1400" dirty="0"/>
                        <a:t>PE is most likely</a:t>
                      </a:r>
                    </a:p>
                    <a:p>
                      <a:pPr marL="285750" indent="-285750">
                        <a:buFont typeface="Arial" panose="020B0604020202020204" pitchFamily="34" charset="0"/>
                        <a:buChar char="•"/>
                      </a:pPr>
                      <a:r>
                        <a:rPr lang="en-US" sz="1400" b="0" dirty="0"/>
                        <a:t>HR over 100</a:t>
                      </a:r>
                    </a:p>
                    <a:p>
                      <a:pPr marL="285750" indent="-285750">
                        <a:buFont typeface="Arial" panose="020B0604020202020204" pitchFamily="34" charset="0"/>
                        <a:buChar char="•"/>
                      </a:pPr>
                      <a:r>
                        <a:rPr lang="en-US" sz="1400" b="0" dirty="0"/>
                        <a:t>Immobilized/Surgery w/n 4 weeks</a:t>
                      </a:r>
                    </a:p>
                    <a:p>
                      <a:pPr marL="285750" indent="-285750">
                        <a:buFont typeface="Arial" panose="020B0604020202020204" pitchFamily="34" charset="0"/>
                        <a:buChar char="•"/>
                      </a:pPr>
                      <a:r>
                        <a:rPr lang="en-US" sz="1400" b="0" dirty="0"/>
                        <a:t>Prior PE, </a:t>
                      </a:r>
                    </a:p>
                    <a:p>
                      <a:pPr marL="285750" indent="-285750">
                        <a:buFont typeface="Arial" panose="020B0604020202020204" pitchFamily="34" charset="0"/>
                        <a:buChar char="•"/>
                      </a:pPr>
                      <a:r>
                        <a:rPr lang="en-US" sz="1400" b="1" dirty="0"/>
                        <a:t>Hemoptysis</a:t>
                      </a:r>
                    </a:p>
                    <a:p>
                      <a:pPr marL="285750" indent="-285750">
                        <a:buFont typeface="Arial" panose="020B0604020202020204" pitchFamily="34" charset="0"/>
                        <a:buChar char="•"/>
                      </a:pPr>
                      <a:r>
                        <a:rPr lang="en-US" sz="1400" dirty="0"/>
                        <a:t>Malignancy</a:t>
                      </a:r>
                    </a:p>
                  </a:txBody>
                  <a:tcPr/>
                </a:tc>
                <a:extLst>
                  <a:ext uri="{0D108BD9-81ED-4DB2-BD59-A6C34878D82A}">
                    <a16:rowId xmlns:a16="http://schemas.microsoft.com/office/drawing/2014/main" val="2706886222"/>
                  </a:ext>
                </a:extLst>
              </a:tr>
              <a:tr h="7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High-risk = increased perioperative complications</a:t>
                      </a:r>
                    </a:p>
                  </a:txBody>
                  <a:tcPr/>
                </a:tc>
                <a:tc>
                  <a:txBody>
                    <a:bodyPr/>
                    <a:lstStyle/>
                    <a:p>
                      <a:r>
                        <a:rPr lang="en-US" sz="1400" dirty="0"/>
                        <a:t>0-1 points = &lt;1.2% prevalence</a:t>
                      </a:r>
                    </a:p>
                    <a:p>
                      <a:r>
                        <a:rPr lang="en-US" sz="1400" dirty="0"/>
                        <a:t>2-3 points = 16.2% prevalence</a:t>
                      </a:r>
                    </a:p>
                    <a:p>
                      <a:r>
                        <a:rPr lang="en-US" sz="1400" dirty="0"/>
                        <a:t>4+ points = 37.5% prevalence</a:t>
                      </a:r>
                    </a:p>
                  </a:txBody>
                  <a:tcPr/>
                </a:tc>
                <a:extLst>
                  <a:ext uri="{0D108BD9-81ED-4DB2-BD59-A6C34878D82A}">
                    <a16:rowId xmlns:a16="http://schemas.microsoft.com/office/drawing/2014/main" val="566615064"/>
                  </a:ext>
                </a:extLst>
              </a:tr>
            </a:tbl>
          </a:graphicData>
        </a:graphic>
      </p:graphicFrame>
      <p:sp>
        <p:nvSpPr>
          <p:cNvPr id="5" name="TextBox 4">
            <a:extLst>
              <a:ext uri="{FF2B5EF4-FFF2-40B4-BE49-F238E27FC236}">
                <a16:creationId xmlns:a16="http://schemas.microsoft.com/office/drawing/2014/main" id="{0306C2EB-E3C6-3A3E-A83D-E58ED6C3C0E6}"/>
              </a:ext>
            </a:extLst>
          </p:cNvPr>
          <p:cNvSpPr txBox="1"/>
          <p:nvPr/>
        </p:nvSpPr>
        <p:spPr>
          <a:xfrm>
            <a:off x="7683500" y="1422400"/>
            <a:ext cx="3771900" cy="923330"/>
          </a:xfrm>
          <a:prstGeom prst="rect">
            <a:avLst/>
          </a:prstGeom>
          <a:noFill/>
        </p:spPr>
        <p:txBody>
          <a:bodyPr wrap="square" rtlCol="0">
            <a:spAutoFit/>
          </a:bodyPr>
          <a:lstStyle/>
          <a:p>
            <a:r>
              <a:rPr lang="en-US" dirty="0"/>
              <a:t>Prior efforts use data points you can’t get from </a:t>
            </a:r>
            <a:r>
              <a:rPr lang="en-US" b="1" dirty="0"/>
              <a:t>structured fields </a:t>
            </a:r>
          </a:p>
          <a:p>
            <a:r>
              <a:rPr lang="en-US" dirty="0"/>
              <a:t>(=can only take specific values) </a:t>
            </a:r>
          </a:p>
        </p:txBody>
      </p:sp>
      <p:sp>
        <p:nvSpPr>
          <p:cNvPr id="6" name="TextBox 5">
            <a:extLst>
              <a:ext uri="{FF2B5EF4-FFF2-40B4-BE49-F238E27FC236}">
                <a16:creationId xmlns:a16="http://schemas.microsoft.com/office/drawing/2014/main" id="{5A99C273-346E-95C1-2C43-0F0EC5F7C542}"/>
              </a:ext>
            </a:extLst>
          </p:cNvPr>
          <p:cNvSpPr txBox="1"/>
          <p:nvPr/>
        </p:nvSpPr>
        <p:spPr>
          <a:xfrm>
            <a:off x="6375401" y="5827911"/>
            <a:ext cx="5816599" cy="646331"/>
          </a:xfrm>
          <a:prstGeom prst="rect">
            <a:avLst/>
          </a:prstGeom>
          <a:noFill/>
        </p:spPr>
        <p:txBody>
          <a:bodyPr wrap="square" rtlCol="0">
            <a:spAutoFit/>
          </a:bodyPr>
          <a:lstStyle/>
          <a:p>
            <a:r>
              <a:rPr lang="en-US" dirty="0"/>
              <a:t>1990: Run a big enough prospective study and ask everyone</a:t>
            </a:r>
          </a:p>
          <a:p>
            <a:r>
              <a:rPr lang="en-US" dirty="0"/>
              <a:t>2023: Get </a:t>
            </a:r>
            <a:r>
              <a:rPr lang="en-US" dirty="0" err="1"/>
              <a:t>ChatGPT</a:t>
            </a:r>
            <a:r>
              <a:rPr lang="en-US" dirty="0"/>
              <a:t> to do it from what people document</a:t>
            </a:r>
          </a:p>
        </p:txBody>
      </p:sp>
    </p:spTree>
    <p:extLst>
      <p:ext uri="{BB962C8B-B14F-4D97-AF65-F5344CB8AC3E}">
        <p14:creationId xmlns:p14="http://schemas.microsoft.com/office/powerpoint/2010/main" val="724522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Aim 2: Prospectively Validate: UUH Inpatients</a:t>
            </a:r>
          </a:p>
        </p:txBody>
      </p:sp>
      <p:sp>
        <p:nvSpPr>
          <p:cNvPr id="4" name="Content Placeholder 4">
            <a:extLst>
              <a:ext uri="{FF2B5EF4-FFF2-40B4-BE49-F238E27FC236}">
                <a16:creationId xmlns:a16="http://schemas.microsoft.com/office/drawing/2014/main" id="{4E8802E0-1320-205B-8EC1-4B10F8E26C4F}"/>
              </a:ext>
            </a:extLst>
          </p:cNvPr>
          <p:cNvSpPr>
            <a:spLocks noGrp="1"/>
          </p:cNvSpPr>
          <p:nvPr>
            <p:ph idx="1"/>
          </p:nvPr>
        </p:nvSpPr>
        <p:spPr>
          <a:xfrm>
            <a:off x="5186432" y="1797471"/>
            <a:ext cx="6117921" cy="4960321"/>
          </a:xfrm>
        </p:spPr>
        <p:txBody>
          <a:bodyPr>
            <a:normAutofit lnSpcReduction="10000"/>
          </a:bodyPr>
          <a:lstStyle/>
          <a:p>
            <a:r>
              <a:rPr lang="en-US" dirty="0"/>
              <a:t>Deferred consent (CO</a:t>
            </a:r>
            <a:r>
              <a:rPr lang="en-US" baseline="-25000" dirty="0"/>
              <a:t>2</a:t>
            </a:r>
            <a:r>
              <a:rPr lang="en-US" dirty="0"/>
              <a:t> Narcosis) </a:t>
            </a:r>
          </a:p>
          <a:p>
            <a:r>
              <a:rPr lang="en-US" dirty="0"/>
              <a:t>Verify Positive Predictive Value (precision) in predicted high-risk patients with Transcutaneous CO2 </a:t>
            </a:r>
          </a:p>
          <a:p>
            <a:pPr lvl="1"/>
            <a:r>
              <a:rPr lang="en-US" dirty="0"/>
              <a:t>Smaller sample stratified sampling of the whole population.</a:t>
            </a:r>
          </a:p>
          <a:p>
            <a:pPr lvl="1"/>
            <a:r>
              <a:rPr lang="en-US" dirty="0"/>
              <a:t>Prioritizes proof of concept, rather than delineate scope of the problem (initially)</a:t>
            </a:r>
          </a:p>
          <a:p>
            <a:pPr lvl="1"/>
            <a:r>
              <a:rPr lang="en-US" dirty="0"/>
              <a:t>Sample Size Calculation: </a:t>
            </a:r>
            <a:r>
              <a:rPr lang="en-US" dirty="0" err="1">
                <a:solidFill>
                  <a:srgbClr val="C00000"/>
                </a:solidFill>
              </a:rPr>
              <a:t>stata</a:t>
            </a:r>
            <a:r>
              <a:rPr lang="en-US" dirty="0">
                <a:solidFill>
                  <a:srgbClr val="C00000"/>
                </a:solidFill>
              </a:rPr>
              <a:t> </a:t>
            </a:r>
            <a:r>
              <a:rPr lang="en-US" dirty="0" err="1">
                <a:solidFill>
                  <a:srgbClr val="C00000"/>
                </a:solidFill>
              </a:rPr>
              <a:t>diagsampsi</a:t>
            </a:r>
            <a:endParaRPr lang="en-US" dirty="0">
              <a:solidFill>
                <a:srgbClr val="C00000"/>
              </a:solidFill>
            </a:endParaRPr>
          </a:p>
          <a:p>
            <a:pPr lvl="2"/>
            <a:r>
              <a:rPr lang="en-US" dirty="0"/>
              <a:t>Rate of presentation to hospital: *** (</a:t>
            </a:r>
            <a:r>
              <a:rPr lang="en-US" dirty="0" err="1"/>
              <a:t>TriNetX</a:t>
            </a:r>
            <a:r>
              <a:rPr lang="en-US" dirty="0"/>
              <a:t>)</a:t>
            </a:r>
          </a:p>
          <a:p>
            <a:pPr lvl="2"/>
            <a:r>
              <a:rPr lang="en-US" dirty="0"/>
              <a:t>% Predicted High Risk: (10%)</a:t>
            </a:r>
          </a:p>
          <a:p>
            <a:pPr lvl="2"/>
            <a:r>
              <a:rPr lang="en-US" dirty="0"/>
              <a:t>% of eligible enrolled </a:t>
            </a:r>
          </a:p>
          <a:p>
            <a:pPr lvl="2"/>
            <a:r>
              <a:rPr lang="en-US" dirty="0"/>
              <a:t>25% ‘prevalence’ (</a:t>
            </a:r>
            <a:r>
              <a:rPr lang="en-US" dirty="0" err="1"/>
              <a:t>Nowbar</a:t>
            </a:r>
            <a:r>
              <a:rPr lang="en-US" dirty="0"/>
              <a:t>); model AUC; Se/</a:t>
            </a:r>
            <a:r>
              <a:rPr lang="en-US" dirty="0" err="1"/>
              <a:t>Sp</a:t>
            </a:r>
            <a:r>
              <a:rPr lang="en-US" dirty="0"/>
              <a:t> TcCO2 for true reference standard 85%/85%</a:t>
            </a:r>
          </a:p>
          <a:p>
            <a:pPr marL="914400" lvl="2" indent="0">
              <a:buNone/>
            </a:pPr>
            <a:endParaRPr lang="en-US" dirty="0"/>
          </a:p>
        </p:txBody>
      </p:sp>
      <p:pic>
        <p:nvPicPr>
          <p:cNvPr id="5" name="Content Placeholder 5" descr="Iceberg outline">
            <a:extLst>
              <a:ext uri="{FF2B5EF4-FFF2-40B4-BE49-F238E27FC236}">
                <a16:creationId xmlns:a16="http://schemas.microsoft.com/office/drawing/2014/main" id="{A7EDFB6D-0D22-8A50-0431-5CAF10351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450" y="4975849"/>
            <a:ext cx="1781943" cy="1781943"/>
          </a:xfrm>
          <a:prstGeom prst="rect">
            <a:avLst/>
          </a:prstGeom>
        </p:spPr>
      </p:pic>
      <p:pic>
        <p:nvPicPr>
          <p:cNvPr id="7" name="Picture 4" descr="Can I trust my model's probabilities? A deep dive into probability  calibration">
            <a:extLst>
              <a:ext uri="{FF2B5EF4-FFF2-40B4-BE49-F238E27FC236}">
                <a16:creationId xmlns:a16="http://schemas.microsoft.com/office/drawing/2014/main" id="{057864C6-A5B0-DBB5-F917-5C0C8B19A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676" y="4975849"/>
            <a:ext cx="2530824" cy="1846818"/>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6">
            <a:extLst>
              <a:ext uri="{FF2B5EF4-FFF2-40B4-BE49-F238E27FC236}">
                <a16:creationId xmlns:a16="http://schemas.microsoft.com/office/drawing/2014/main" id="{E094276E-5D67-4841-E445-9F6A67F923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450" y="1401128"/>
            <a:ext cx="4377149" cy="3523404"/>
          </a:xfrm>
          <a:prstGeom prst="rect">
            <a:avLst/>
          </a:prstGeom>
        </p:spPr>
      </p:pic>
      <p:sp>
        <p:nvSpPr>
          <p:cNvPr id="9" name="Rectangle: Rounded Corners 8">
            <a:extLst>
              <a:ext uri="{FF2B5EF4-FFF2-40B4-BE49-F238E27FC236}">
                <a16:creationId xmlns:a16="http://schemas.microsoft.com/office/drawing/2014/main" id="{52E0B834-C858-F68A-4330-5AF8E07256E8}"/>
              </a:ext>
            </a:extLst>
          </p:cNvPr>
          <p:cNvSpPr/>
          <p:nvPr/>
        </p:nvSpPr>
        <p:spPr>
          <a:xfrm>
            <a:off x="3981174" y="5133924"/>
            <a:ext cx="781326" cy="1623867"/>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423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Prior work:</a:t>
            </a:r>
          </a:p>
        </p:txBody>
      </p:sp>
      <p:grpSp>
        <p:nvGrpSpPr>
          <p:cNvPr id="4" name="Group 3">
            <a:extLst>
              <a:ext uri="{FF2B5EF4-FFF2-40B4-BE49-F238E27FC236}">
                <a16:creationId xmlns:a16="http://schemas.microsoft.com/office/drawing/2014/main" id="{39EDB882-B720-07E1-86BD-571D36DD2973}"/>
              </a:ext>
            </a:extLst>
          </p:cNvPr>
          <p:cNvGrpSpPr/>
          <p:nvPr/>
        </p:nvGrpSpPr>
        <p:grpSpPr>
          <a:xfrm>
            <a:off x="451704" y="3320714"/>
            <a:ext cx="6095806" cy="3337921"/>
            <a:chOff x="5771186" y="3544294"/>
            <a:chExt cx="6095806" cy="3337921"/>
          </a:xfrm>
        </p:grpSpPr>
        <p:pic>
          <p:nvPicPr>
            <p:cNvPr id="5" name="Picture 4">
              <a:extLst>
                <a:ext uri="{FF2B5EF4-FFF2-40B4-BE49-F238E27FC236}">
                  <a16:creationId xmlns:a16="http://schemas.microsoft.com/office/drawing/2014/main" id="{9B98C5E0-ECD5-6F12-EFEC-B873AC44D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30" b="21473"/>
            <a:stretch/>
          </p:blipFill>
          <p:spPr bwMode="auto">
            <a:xfrm>
              <a:off x="5771186" y="3544294"/>
              <a:ext cx="6095806" cy="2767606"/>
            </a:xfrm>
            <a:prstGeom prst="rect">
              <a:avLst/>
            </a:prstGeom>
            <a:noFill/>
            <a:ln>
              <a:noFill/>
            </a:ln>
            <a:extLst>
              <a:ext uri="{53640926-AAD7-44D8-BBD7-CCE9431645EC}">
                <a14:shadowObscured xmlns:a14="http://schemas.microsoft.com/office/drawing/2010/main"/>
              </a:ext>
            </a:extLst>
          </p:spPr>
        </p:pic>
        <p:pic>
          <p:nvPicPr>
            <p:cNvPr id="6" name="Picture 8" descr="undefined">
              <a:extLst>
                <a:ext uri="{FF2B5EF4-FFF2-40B4-BE49-F238E27FC236}">
                  <a16:creationId xmlns:a16="http://schemas.microsoft.com/office/drawing/2014/main" id="{2E32319A-7FD8-F536-6AE1-877910838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123" y="6019639"/>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defined">
              <a:extLst>
                <a:ext uri="{FF2B5EF4-FFF2-40B4-BE49-F238E27FC236}">
                  <a16:creationId xmlns:a16="http://schemas.microsoft.com/office/drawing/2014/main" id="{F783C47D-CF4E-700A-5083-604156995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659" y="6408979"/>
              <a:ext cx="946472" cy="4732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7539929-0968-F8DF-0349-9B424DE22774}"/>
                </a:ext>
              </a:extLst>
            </p:cNvPr>
            <p:cNvCxnSpPr>
              <a:cxnSpLocks/>
            </p:cNvCxnSpPr>
            <p:nvPr/>
          </p:nvCxnSpPr>
          <p:spPr>
            <a:xfrm flipV="1">
              <a:off x="8139605" y="4099000"/>
              <a:ext cx="0" cy="26952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FA85DC-5D5C-1DCC-88F1-2EB5E6884242}"/>
                </a:ext>
              </a:extLst>
            </p:cNvPr>
            <p:cNvCxnSpPr>
              <a:cxnSpLocks/>
            </p:cNvCxnSpPr>
            <p:nvPr/>
          </p:nvCxnSpPr>
          <p:spPr>
            <a:xfrm flipV="1">
              <a:off x="7944787" y="4087916"/>
              <a:ext cx="0" cy="2695269"/>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 name="Picture 8" descr="undefined">
              <a:extLst>
                <a:ext uri="{FF2B5EF4-FFF2-40B4-BE49-F238E27FC236}">
                  <a16:creationId xmlns:a16="http://schemas.microsoft.com/office/drawing/2014/main" id="{67BA1B75-79D1-2710-525A-A7FEBC380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916" y="6256257"/>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undefined">
              <a:extLst>
                <a:ext uri="{FF2B5EF4-FFF2-40B4-BE49-F238E27FC236}">
                  <a16:creationId xmlns:a16="http://schemas.microsoft.com/office/drawing/2014/main" id="{B7184E36-A11D-FD0A-E46B-C7354EE8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483" y="6238019"/>
              <a:ext cx="946472" cy="4732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C12EC28E-CD94-F2C6-6E39-5DF63C08DB6C}"/>
              </a:ext>
            </a:extLst>
          </p:cNvPr>
          <p:cNvSpPr txBox="1">
            <a:spLocks/>
          </p:cNvSpPr>
          <p:nvPr/>
        </p:nvSpPr>
        <p:spPr>
          <a:xfrm>
            <a:off x="5224001" y="3320714"/>
            <a:ext cx="3726654" cy="3429000"/>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a:p>
            <a:pPr marL="0" indent="0">
              <a:buNone/>
            </a:pPr>
            <a:r>
              <a:rPr lang="en-US" b="1" dirty="0">
                <a:effectLst/>
                <a:latin typeface="Helvetica Neue" panose="02000503000000020004" pitchFamily="2" charset="0"/>
              </a:rPr>
              <a:t>49:</a:t>
            </a:r>
            <a:r>
              <a:rPr lang="en-US" dirty="0">
                <a:effectLst/>
                <a:latin typeface="Helvetica Neue" panose="02000503000000020004" pitchFamily="2" charset="0"/>
              </a:rPr>
              <a:t> Correct 93%, Wrong 7%: weight: 1.98%</a:t>
            </a:r>
          </a:p>
          <a:p>
            <a:pPr marL="0" indent="0">
              <a:buNone/>
            </a:pPr>
            <a:r>
              <a:rPr lang="en-US" b="1" dirty="0">
                <a:effectLst/>
                <a:latin typeface="Helvetica Neue" panose="02000503000000020004" pitchFamily="2" charset="0"/>
              </a:rPr>
              <a:t>48:</a:t>
            </a:r>
            <a:r>
              <a:rPr lang="en-US" dirty="0">
                <a:effectLst/>
                <a:latin typeface="Helvetica Neue" panose="02000503000000020004" pitchFamily="2" charset="0"/>
              </a:rPr>
              <a:t> Correct 88%, Wrong 12%: weight: 2.39%</a:t>
            </a:r>
          </a:p>
          <a:p>
            <a:pPr marL="0" indent="0">
              <a:buNone/>
            </a:pPr>
            <a:r>
              <a:rPr lang="en-US" b="1" dirty="0">
                <a:effectLst/>
                <a:latin typeface="Helvetica Neue" panose="02000503000000020004" pitchFamily="2" charset="0"/>
              </a:rPr>
              <a:t>47:</a:t>
            </a:r>
            <a:r>
              <a:rPr lang="en-US" dirty="0">
                <a:effectLst/>
                <a:latin typeface="Helvetica Neue" panose="02000503000000020004" pitchFamily="2" charset="0"/>
              </a:rPr>
              <a:t> Correct 80%, Wrong 20%: weight: 2.47%</a:t>
            </a:r>
          </a:p>
          <a:p>
            <a:pPr marL="0" indent="0">
              <a:buNone/>
            </a:pPr>
            <a:r>
              <a:rPr lang="en-US" b="1" dirty="0">
                <a:effectLst/>
                <a:latin typeface="Helvetica Neue" panose="02000503000000020004" pitchFamily="2" charset="0"/>
              </a:rPr>
              <a:t>46:</a:t>
            </a:r>
            <a:r>
              <a:rPr lang="en-US" dirty="0">
                <a:effectLst/>
                <a:latin typeface="Helvetica Neue" panose="02000503000000020004" pitchFamily="2" charset="0"/>
              </a:rPr>
              <a:t> Correct 69%, Wrong 31%: weight:  2.92%</a:t>
            </a:r>
          </a:p>
          <a:p>
            <a:pPr marL="0" indent="0">
              <a:buNone/>
            </a:pPr>
            <a:r>
              <a:rPr lang="en-US" b="1" dirty="0">
                <a:effectLst/>
                <a:latin typeface="Helvetica Neue" panose="02000503000000020004" pitchFamily="2" charset="0"/>
              </a:rPr>
              <a:t>45:</a:t>
            </a:r>
            <a:r>
              <a:rPr lang="en-US" dirty="0">
                <a:effectLst/>
                <a:latin typeface="Helvetica Neue" panose="02000503000000020004" pitchFamily="2" charset="0"/>
              </a:rPr>
              <a:t> Correct 57%, Wrong 43%: weight: 3.11%</a:t>
            </a:r>
          </a:p>
          <a:p>
            <a:pPr marL="0" indent="0">
              <a:buNone/>
            </a:pPr>
            <a:r>
              <a:rPr lang="en-US" dirty="0">
                <a:effectLst/>
                <a:latin typeface="Helvetica Neue" panose="02000503000000020004" pitchFamily="2" charset="0"/>
              </a:rPr>
              <a:t>SENSITIVITY</a:t>
            </a:r>
          </a:p>
          <a:p>
            <a:pPr marL="0" indent="0">
              <a:buNone/>
            </a:pPr>
            <a:r>
              <a:rPr lang="en-US" dirty="0">
                <a:effectLst/>
                <a:latin typeface="Helvetica Neue" panose="02000503000000020004" pitchFamily="2" charset="0"/>
              </a:rPr>
              <a:t>SPECIFICITY</a:t>
            </a:r>
          </a:p>
          <a:p>
            <a:pPr marL="0" indent="0">
              <a:buNone/>
            </a:pPr>
            <a:r>
              <a:rPr lang="en-US" b="1" dirty="0">
                <a:effectLst/>
                <a:latin typeface="Helvetica Neue" panose="02000503000000020004" pitchFamily="2" charset="0"/>
              </a:rPr>
              <a:t>44:</a:t>
            </a:r>
            <a:r>
              <a:rPr lang="en-US" dirty="0">
                <a:effectLst/>
                <a:latin typeface="Helvetica Neue" panose="02000503000000020004" pitchFamily="2" charset="0"/>
              </a:rPr>
              <a:t> Correct 57%, Wrong 43% 3.56%</a:t>
            </a:r>
          </a:p>
          <a:p>
            <a:pPr marL="0" indent="0">
              <a:buNone/>
            </a:pPr>
            <a:r>
              <a:rPr lang="en-US" b="1" dirty="0">
                <a:effectLst/>
                <a:latin typeface="Helvetica Neue" panose="02000503000000020004" pitchFamily="2" charset="0"/>
              </a:rPr>
              <a:t>43:</a:t>
            </a:r>
            <a:r>
              <a:rPr lang="en-US" dirty="0">
                <a:effectLst/>
                <a:latin typeface="Helvetica Neue" panose="02000503000000020004" pitchFamily="2" charset="0"/>
              </a:rPr>
              <a:t> Correct 69%, Wrong 31% weight 3.73</a:t>
            </a:r>
          </a:p>
          <a:p>
            <a:pPr marL="0" indent="0">
              <a:buNone/>
            </a:pPr>
            <a:r>
              <a:rPr lang="en-US" b="1" dirty="0">
                <a:effectLst/>
                <a:latin typeface="Helvetica Neue" panose="02000503000000020004" pitchFamily="2" charset="0"/>
              </a:rPr>
              <a:t>42:</a:t>
            </a:r>
            <a:r>
              <a:rPr lang="en-US" dirty="0">
                <a:effectLst/>
                <a:latin typeface="Helvetica Neue" panose="02000503000000020004" pitchFamily="2" charset="0"/>
              </a:rPr>
              <a:t> Correct 80%, Wrong 20% weight 4.16%</a:t>
            </a:r>
          </a:p>
          <a:p>
            <a:pPr marL="0" indent="0">
              <a:buNone/>
            </a:pPr>
            <a:r>
              <a:rPr lang="en-US" b="1" dirty="0">
                <a:effectLst/>
                <a:latin typeface="Helvetica Neue" panose="02000503000000020004" pitchFamily="2" charset="0"/>
              </a:rPr>
              <a:t>41:</a:t>
            </a:r>
            <a:r>
              <a:rPr lang="en-US" dirty="0">
                <a:effectLst/>
                <a:latin typeface="Helvetica Neue" panose="02000503000000020004" pitchFamily="2" charset="0"/>
              </a:rPr>
              <a:t> Correct 88%, Wrong 12% weight 4.25%</a:t>
            </a:r>
          </a:p>
          <a:p>
            <a:pPr marL="0" indent="0">
              <a:buNone/>
            </a:pPr>
            <a:r>
              <a:rPr lang="en-US" b="1" dirty="0">
                <a:effectLst/>
                <a:latin typeface="Helvetica Neue" panose="02000503000000020004" pitchFamily="2" charset="0"/>
              </a:rPr>
              <a:t>40:</a:t>
            </a:r>
            <a:r>
              <a:rPr lang="en-US" dirty="0">
                <a:effectLst/>
                <a:latin typeface="Helvetica Neue" panose="02000503000000020004" pitchFamily="2" charset="0"/>
              </a:rPr>
              <a:t> Correct 93%, Wrong 7% weight 4.58%</a:t>
            </a:r>
            <a:endParaRPr lang="en-US" b="1" dirty="0">
              <a:effectLst/>
              <a:latin typeface="Helvetica Neue" panose="02000503000000020004" pitchFamily="2" charset="0"/>
            </a:endParaRPr>
          </a:p>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3409B6CF-F70C-46BB-09C0-D289D5AD6416}"/>
              </a:ext>
            </a:extLst>
          </p:cNvPr>
          <p:cNvCxnSpPr>
            <a:cxnSpLocks/>
          </p:cNvCxnSpPr>
          <p:nvPr/>
        </p:nvCxnSpPr>
        <p:spPr>
          <a:xfrm>
            <a:off x="5363203" y="322445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CD1B7B-2E38-7BB5-25AE-B6A29887334D}"/>
              </a:ext>
            </a:extLst>
          </p:cNvPr>
          <p:cNvCxnSpPr>
            <a:cxnSpLocks/>
          </p:cNvCxnSpPr>
          <p:nvPr/>
        </p:nvCxnSpPr>
        <p:spPr>
          <a:xfrm>
            <a:off x="8238750" y="506528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4FC928-5819-EB73-8512-C1DC371D3C10}"/>
              </a:ext>
            </a:extLst>
          </p:cNvPr>
          <p:cNvSpPr txBox="1"/>
          <p:nvPr/>
        </p:nvSpPr>
        <p:spPr>
          <a:xfrm>
            <a:off x="8213299" y="3779994"/>
            <a:ext cx="3655012" cy="2585323"/>
          </a:xfrm>
          <a:prstGeom prst="rect">
            <a:avLst/>
          </a:prstGeom>
          <a:noFill/>
        </p:spPr>
        <p:txBody>
          <a:bodyPr wrap="square">
            <a:spAutoFit/>
          </a:bodyPr>
          <a:lstStyle/>
          <a:p>
            <a:pPr lvl="2"/>
            <a:r>
              <a:rPr lang="en-US" dirty="0"/>
              <a:t>Expected test characteristics:</a:t>
            </a:r>
          </a:p>
          <a:p>
            <a:pPr marL="1200150" lvl="2" indent="-285750">
              <a:buFont typeface="Arial" panose="020B0604020202020204" pitchFamily="34" charset="0"/>
              <a:buChar char="•"/>
            </a:pPr>
            <a:r>
              <a:rPr lang="en-US" dirty="0"/>
              <a:t>sensitivity = 89%</a:t>
            </a:r>
          </a:p>
          <a:p>
            <a:pPr marL="1200150" lvl="2" indent="-285750">
              <a:buFont typeface="Arial" panose="020B0604020202020204" pitchFamily="34" charset="0"/>
              <a:buChar char="•"/>
            </a:pPr>
            <a:r>
              <a:rPr lang="en-US" dirty="0"/>
              <a:t>specificity = 92% </a:t>
            </a:r>
          </a:p>
          <a:p>
            <a:pPr lvl="2"/>
            <a:endParaRPr lang="en-US" dirty="0"/>
          </a:p>
          <a:p>
            <a:pPr lvl="2"/>
            <a:r>
              <a:rPr lang="en-US" dirty="0"/>
              <a:t>if </a:t>
            </a:r>
          </a:p>
          <a:p>
            <a:pPr marL="1200150" lvl="2" indent="-285750">
              <a:buFont typeface="Arial" panose="020B0604020202020204" pitchFamily="34" charset="0"/>
              <a:buChar char="•"/>
            </a:pPr>
            <a:r>
              <a:rPr lang="en-US" dirty="0"/>
              <a:t>agreement ~6 mmHg </a:t>
            </a:r>
          </a:p>
          <a:p>
            <a:pPr marL="1200150" lvl="2" indent="-285750">
              <a:buFont typeface="Arial" panose="020B0604020202020204" pitchFamily="34" charset="0"/>
              <a:buChar char="•"/>
            </a:pPr>
            <a:r>
              <a:rPr lang="en-US" dirty="0"/>
              <a:t>same distribution of CO2</a:t>
            </a:r>
          </a:p>
        </p:txBody>
      </p:sp>
      <p:pic>
        <p:nvPicPr>
          <p:cNvPr id="17" name="Picture 16">
            <a:extLst>
              <a:ext uri="{FF2B5EF4-FFF2-40B4-BE49-F238E27FC236}">
                <a16:creationId xmlns:a16="http://schemas.microsoft.com/office/drawing/2014/main" id="{B3C46F2F-56B6-7009-DFFA-B7444353D480}"/>
              </a:ext>
            </a:extLst>
          </p:cNvPr>
          <p:cNvPicPr>
            <a:picLocks noChangeAspect="1"/>
          </p:cNvPicPr>
          <p:nvPr/>
        </p:nvPicPr>
        <p:blipFill>
          <a:blip r:embed="rId5"/>
          <a:stretch>
            <a:fillRect/>
          </a:stretch>
        </p:blipFill>
        <p:spPr>
          <a:xfrm>
            <a:off x="3352184" y="3738248"/>
            <a:ext cx="1463899" cy="624524"/>
          </a:xfrm>
          <a:prstGeom prst="rect">
            <a:avLst/>
          </a:prstGeom>
        </p:spPr>
      </p:pic>
      <p:graphicFrame>
        <p:nvGraphicFramePr>
          <p:cNvPr id="20" name="Content Placeholder 3">
            <a:extLst>
              <a:ext uri="{FF2B5EF4-FFF2-40B4-BE49-F238E27FC236}">
                <a16:creationId xmlns:a16="http://schemas.microsoft.com/office/drawing/2014/main" id="{B6526D96-47F4-3438-2449-BB4BD552CFC9}"/>
              </a:ext>
            </a:extLst>
          </p:cNvPr>
          <p:cNvGraphicFramePr>
            <a:graphicFrameLocks noGrp="1"/>
          </p:cNvGraphicFramePr>
          <p:nvPr>
            <p:ph idx="1"/>
            <p:extLst>
              <p:ext uri="{D42A27DB-BD31-4B8C-83A1-F6EECF244321}">
                <p14:modId xmlns:p14="http://schemas.microsoft.com/office/powerpoint/2010/main" val="1807809632"/>
              </p:ext>
            </p:extLst>
          </p:nvPr>
        </p:nvGraphicFramePr>
        <p:xfrm>
          <a:off x="630653" y="1280479"/>
          <a:ext cx="10515600" cy="1651000"/>
        </p:xfrm>
        <a:graphic>
          <a:graphicData uri="http://schemas.openxmlformats.org/drawingml/2006/table">
            <a:tbl>
              <a:tblPr firstRow="1" bandRow="1">
                <a:tableStyleId>{5940675A-B579-460E-94D1-54222C63F5DA}</a:tableStyleId>
              </a:tblPr>
              <a:tblGrid>
                <a:gridCol w="1243263">
                  <a:extLst>
                    <a:ext uri="{9D8B030D-6E8A-4147-A177-3AD203B41FA5}">
                      <a16:colId xmlns:a16="http://schemas.microsoft.com/office/drawing/2014/main" val="717347927"/>
                    </a:ext>
                  </a:extLst>
                </a:gridCol>
                <a:gridCol w="4319336">
                  <a:extLst>
                    <a:ext uri="{9D8B030D-6E8A-4147-A177-3AD203B41FA5}">
                      <a16:colId xmlns:a16="http://schemas.microsoft.com/office/drawing/2014/main" val="819662083"/>
                    </a:ext>
                  </a:extLst>
                </a:gridCol>
                <a:gridCol w="4953001">
                  <a:extLst>
                    <a:ext uri="{9D8B030D-6E8A-4147-A177-3AD203B41FA5}">
                      <a16:colId xmlns:a16="http://schemas.microsoft.com/office/drawing/2014/main" val="3066672829"/>
                    </a:ext>
                  </a:extLst>
                </a:gridCol>
              </a:tblGrid>
              <a:tr h="370840">
                <a:tc>
                  <a:txBody>
                    <a:bodyPr/>
                    <a:lstStyle/>
                    <a:p>
                      <a:r>
                        <a:rPr lang="en-US" b="1" dirty="0"/>
                        <a:t>Tool</a:t>
                      </a:r>
                    </a:p>
                  </a:txBody>
                  <a:tcPr/>
                </a:tc>
                <a:tc>
                  <a:txBody>
                    <a:bodyPr/>
                    <a:lstStyle/>
                    <a:p>
                      <a:r>
                        <a:rPr lang="en-US" b="1" dirty="0"/>
                        <a:t>Health Record-Based Modeling</a:t>
                      </a:r>
                    </a:p>
                  </a:txBody>
                  <a:tcPr/>
                </a:tc>
                <a:tc>
                  <a:txBody>
                    <a:bodyPr/>
                    <a:lstStyle/>
                    <a:p>
                      <a:r>
                        <a:rPr lang="en-US" b="1" dirty="0"/>
                        <a:t>Transcutaneous CO2 </a:t>
                      </a:r>
                    </a:p>
                  </a:txBody>
                  <a:tcPr/>
                </a:tc>
                <a:extLst>
                  <a:ext uri="{0D108BD9-81ED-4DB2-BD59-A6C34878D82A}">
                    <a16:rowId xmlns:a16="http://schemas.microsoft.com/office/drawing/2014/main" val="2679548193"/>
                  </a:ext>
                </a:extLst>
              </a:tr>
              <a:tr h="370840">
                <a:tc>
                  <a:txBody>
                    <a:bodyPr/>
                    <a:lstStyle/>
                    <a:p>
                      <a:r>
                        <a:rPr lang="en-US" dirty="0"/>
                        <a:t>Purpose</a:t>
                      </a:r>
                    </a:p>
                  </a:txBody>
                  <a:tcPr/>
                </a:tc>
                <a:tc>
                  <a:txBody>
                    <a:bodyPr/>
                    <a:lstStyle/>
                    <a:p>
                      <a:r>
                        <a:rPr lang="en-US" dirty="0"/>
                        <a:t>Refine Estimation of Pre-test Odds of Hypercapnia</a:t>
                      </a:r>
                    </a:p>
                  </a:txBody>
                  <a:tcPr/>
                </a:tc>
                <a:tc>
                  <a:txBody>
                    <a:bodyPr/>
                    <a:lstStyle/>
                    <a:p>
                      <a:r>
                        <a:rPr lang="en-US" dirty="0"/>
                        <a:t>Allow non-invasive CO2 assessment (patients unlikely to consent for research ABGs)</a:t>
                      </a:r>
                    </a:p>
                  </a:txBody>
                  <a:tcPr/>
                </a:tc>
                <a:extLst>
                  <a:ext uri="{0D108BD9-81ED-4DB2-BD59-A6C34878D82A}">
                    <a16:rowId xmlns:a16="http://schemas.microsoft.com/office/drawing/2014/main" val="82388742"/>
                  </a:ext>
                </a:extLst>
              </a:tr>
              <a:tr h="370840">
                <a:tc>
                  <a:txBody>
                    <a:bodyPr/>
                    <a:lstStyle/>
                    <a:p>
                      <a:r>
                        <a:rPr lang="en-US" dirty="0"/>
                        <a:t>Limitation</a:t>
                      </a:r>
                    </a:p>
                  </a:txBody>
                  <a:tcPr/>
                </a:tc>
                <a:tc>
                  <a:txBody>
                    <a:bodyPr/>
                    <a:lstStyle/>
                    <a:p>
                      <a:r>
                        <a:rPr lang="en-US" dirty="0"/>
                        <a:t>Approach only externally validated in outpatient OHS assessment</a:t>
                      </a:r>
                    </a:p>
                  </a:txBody>
                  <a:tcPr/>
                </a:tc>
                <a:tc>
                  <a:txBody>
                    <a:bodyPr/>
                    <a:lstStyle/>
                    <a:p>
                      <a:r>
                        <a:rPr lang="en-US" dirty="0"/>
                        <a:t>Prior 95% agreement +/- 6 mmHg insufficient for unstratified clinical use</a:t>
                      </a:r>
                    </a:p>
                  </a:txBody>
                  <a:tcPr/>
                </a:tc>
                <a:extLst>
                  <a:ext uri="{0D108BD9-81ED-4DB2-BD59-A6C34878D82A}">
                    <a16:rowId xmlns:a16="http://schemas.microsoft.com/office/drawing/2014/main" val="929112090"/>
                  </a:ext>
                </a:extLst>
              </a:tr>
            </a:tbl>
          </a:graphicData>
        </a:graphic>
      </p:graphicFrame>
    </p:spTree>
    <p:extLst>
      <p:ext uri="{BB962C8B-B14F-4D97-AF65-F5344CB8AC3E}">
        <p14:creationId xmlns:p14="http://schemas.microsoft.com/office/powerpoint/2010/main" val="4206005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Estimate the potential impact</a:t>
            </a:r>
          </a:p>
        </p:txBody>
      </p:sp>
      <p:sp>
        <p:nvSpPr>
          <p:cNvPr id="3" name="Content Placeholder 2">
            <a:extLst>
              <a:ext uri="{FF2B5EF4-FFF2-40B4-BE49-F238E27FC236}">
                <a16:creationId xmlns:a16="http://schemas.microsoft.com/office/drawing/2014/main" id="{CAC66294-2250-8E1A-6185-F4BA8551012F}"/>
              </a:ext>
            </a:extLst>
          </p:cNvPr>
          <p:cNvSpPr>
            <a:spLocks noGrp="1"/>
          </p:cNvSpPr>
          <p:nvPr>
            <p:ph idx="1"/>
          </p:nvPr>
        </p:nvSpPr>
        <p:spPr>
          <a:xfrm>
            <a:off x="505326" y="1825625"/>
            <a:ext cx="7571874" cy="4667250"/>
          </a:xfrm>
        </p:spPr>
        <p:txBody>
          <a:bodyPr>
            <a:normAutofit fontScale="92500" lnSpcReduction="20000"/>
          </a:bodyPr>
          <a:lstStyle/>
          <a:p>
            <a:r>
              <a:rPr lang="en-US" dirty="0"/>
              <a:t>Overdiagnosis: people who meet the definition of disease, but do not benefit from it</a:t>
            </a:r>
          </a:p>
          <a:p>
            <a:pPr lvl="1"/>
            <a:r>
              <a:rPr lang="en-US" dirty="0"/>
              <a:t>PaCO2 is an imperfect reference standard for what we care about: future harm</a:t>
            </a:r>
          </a:p>
          <a:p>
            <a:pPr lvl="1"/>
            <a:r>
              <a:rPr lang="en-US" dirty="0"/>
              <a:t>Possible – though not likely – clinicians already identify the important cases</a:t>
            </a:r>
          </a:p>
          <a:p>
            <a:r>
              <a:rPr lang="en-US" dirty="0"/>
              <a:t>Need a ‘loyalty cohort’: patients whose rehospitalizations would be captured.</a:t>
            </a:r>
          </a:p>
          <a:p>
            <a:pPr lvl="1"/>
            <a:r>
              <a:rPr lang="en-US" dirty="0"/>
              <a:t>Veterans Affairs – or artificially constructed one from another data source. </a:t>
            </a:r>
          </a:p>
          <a:p>
            <a:r>
              <a:rPr lang="en-US" u="sng" dirty="0"/>
              <a:t>Hypothesis: </a:t>
            </a:r>
            <a:r>
              <a:rPr lang="en-US" dirty="0"/>
              <a:t>Patients predicted to have had hypercapnia that was not recognized have a similar or excess risk of subsequent readmission as those identified  (by blood gas and/or ICD code)</a:t>
            </a:r>
          </a:p>
          <a:p>
            <a:pPr lvl="1"/>
            <a:endParaRPr lang="en-US" dirty="0"/>
          </a:p>
          <a:p>
            <a:endParaRPr lang="en-US" dirty="0"/>
          </a:p>
        </p:txBody>
      </p:sp>
      <p:sp>
        <p:nvSpPr>
          <p:cNvPr id="4" name="TextBox 3">
            <a:extLst>
              <a:ext uri="{FF2B5EF4-FFF2-40B4-BE49-F238E27FC236}">
                <a16:creationId xmlns:a16="http://schemas.microsoft.com/office/drawing/2014/main" id="{6609E715-2B3A-2F91-CD87-A27DFAD8E1D4}"/>
              </a:ext>
            </a:extLst>
          </p:cNvPr>
          <p:cNvSpPr txBox="1"/>
          <p:nvPr/>
        </p:nvSpPr>
        <p:spPr>
          <a:xfrm>
            <a:off x="8851900" y="1333500"/>
            <a:ext cx="2603500" cy="1477328"/>
          </a:xfrm>
          <a:prstGeom prst="rect">
            <a:avLst/>
          </a:prstGeom>
          <a:noFill/>
        </p:spPr>
        <p:txBody>
          <a:bodyPr wrap="square" rtlCol="0">
            <a:spAutoFit/>
          </a:bodyPr>
          <a:lstStyle/>
          <a:p>
            <a:r>
              <a:rPr lang="en-US" dirty="0"/>
              <a:t>Prior efforts use data points you can’t get from </a:t>
            </a:r>
            <a:r>
              <a:rPr lang="en-US" b="1" dirty="0"/>
              <a:t>structured fields </a:t>
            </a:r>
          </a:p>
          <a:p>
            <a:r>
              <a:rPr lang="en-US" dirty="0"/>
              <a:t>(=can only take specific values) </a:t>
            </a:r>
          </a:p>
        </p:txBody>
      </p:sp>
    </p:spTree>
    <p:extLst>
      <p:ext uri="{BB962C8B-B14F-4D97-AF65-F5344CB8AC3E}">
        <p14:creationId xmlns:p14="http://schemas.microsoft.com/office/powerpoint/2010/main" val="3870478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6DA76042-271A-8F02-EA10-D59BD92F4E93}"/>
              </a:ext>
            </a:extLst>
          </p:cNvPr>
          <p:cNvGraphicFramePr>
            <a:graphicFrameLocks noGrp="1"/>
          </p:cNvGraphicFramePr>
          <p:nvPr>
            <p:ph idx="1"/>
            <p:extLst>
              <p:ext uri="{D42A27DB-BD31-4B8C-83A1-F6EECF244321}">
                <p14:modId xmlns:p14="http://schemas.microsoft.com/office/powerpoint/2010/main" val="511444550"/>
              </p:ext>
            </p:extLst>
          </p:nvPr>
        </p:nvGraphicFramePr>
        <p:xfrm>
          <a:off x="541020" y="429090"/>
          <a:ext cx="11109960" cy="613156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2771154">
                  <a:extLst>
                    <a:ext uri="{9D8B030D-6E8A-4147-A177-3AD203B41FA5}">
                      <a16:colId xmlns:a16="http://schemas.microsoft.com/office/drawing/2014/main" val="47158414"/>
                    </a:ext>
                  </a:extLst>
                </a:gridCol>
                <a:gridCol w="3394553">
                  <a:extLst>
                    <a:ext uri="{9D8B030D-6E8A-4147-A177-3AD203B41FA5}">
                      <a16:colId xmlns:a16="http://schemas.microsoft.com/office/drawing/2014/main" val="3275427320"/>
                    </a:ext>
                  </a:extLst>
                </a:gridCol>
                <a:gridCol w="3722005">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Patients with Consequentially Missed Hypercapnia can be Identified Using Health Record Elements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Model Refinement and Local Optimization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Prospective Validation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Assess Potential Impact</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Fine-tuning and refining previously derived model will improve local performance</a:t>
                      </a:r>
                    </a:p>
                  </a:txBody>
                  <a:tcPr/>
                </a:tc>
                <a:tc>
                  <a:txBody>
                    <a:bodyPr/>
                    <a:lstStyle/>
                    <a:p>
                      <a:r>
                        <a:rPr lang="en-US" dirty="0"/>
                        <a:t>Patients with hypercapnia that are not recognized are common can be identified using health record elements with high positive-predictive value.</a:t>
                      </a:r>
                    </a:p>
                  </a:txBody>
                  <a:tcPr/>
                </a:tc>
                <a:tc>
                  <a:txBody>
                    <a:bodyPr/>
                    <a:lstStyle/>
                    <a:p>
                      <a:r>
                        <a:rPr lang="en-US" dirty="0"/>
                        <a:t>Inpatients who were predicted, but not confirmed, to have hypercapnic respiratory failure are at high risk of adverse outcomes.</a:t>
                      </a:r>
                    </a:p>
                  </a:txBody>
                  <a:tcPr/>
                </a:tc>
                <a:extLst>
                  <a:ext uri="{0D108BD9-81ED-4DB2-BD59-A6C34878D82A}">
                    <a16:rowId xmlns:a16="http://schemas.microsoft.com/office/drawing/2014/main" val="3677532768"/>
                  </a:ext>
                </a:extLst>
              </a:tr>
              <a:tr h="370840">
                <a:tc>
                  <a:txBody>
                    <a:bodyPr/>
                    <a:lstStyle/>
                    <a:p>
                      <a:r>
                        <a:rPr lang="en-US" dirty="0"/>
                        <a:t>Rationale</a:t>
                      </a:r>
                    </a:p>
                  </a:txBody>
                  <a:tcPr/>
                </a:tc>
                <a:tc>
                  <a:txBody>
                    <a:bodyPr/>
                    <a:lstStyle/>
                    <a:p>
                      <a:r>
                        <a:rPr lang="en-US" dirty="0"/>
                        <a:t>The model should be optimized for local performance</a:t>
                      </a:r>
                    </a:p>
                  </a:txBody>
                  <a:tcPr/>
                </a:tc>
                <a:tc>
                  <a:txBody>
                    <a:bodyPr/>
                    <a:lstStyle/>
                    <a:p>
                      <a:r>
                        <a:rPr lang="en-US" dirty="0"/>
                        <a:t>Must be verified that model identifies unrecognized hypercapnia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confirm that the identified patients face elevated risk (ABG PaCO2 is an imperfect reference standard).</a:t>
                      </a:r>
                    </a:p>
                  </a:txBody>
                  <a:tcPr/>
                </a:tc>
                <a:extLst>
                  <a:ext uri="{0D108BD9-81ED-4DB2-BD59-A6C34878D82A}">
                    <a16:rowId xmlns:a16="http://schemas.microsoft.com/office/drawing/2014/main" val="2288754916"/>
                  </a:ext>
                </a:extLst>
              </a:tr>
              <a:tr h="370840">
                <a:tc>
                  <a:txBody>
                    <a:bodyPr/>
                    <a:lstStyle/>
                    <a:p>
                      <a:r>
                        <a:rPr lang="en-US" dirty="0"/>
                        <a:t>Approach</a:t>
                      </a:r>
                    </a:p>
                  </a:txBody>
                  <a:tcPr/>
                </a:tc>
                <a:tc>
                  <a:txBody>
                    <a:bodyPr/>
                    <a:lstStyle/>
                    <a:p>
                      <a:r>
                        <a:rPr lang="en-US" dirty="0"/>
                        <a:t>Optimizing model performance +/- use of NLP tools) applied to U of U data</a:t>
                      </a:r>
                    </a:p>
                  </a:txBody>
                  <a:tcPr/>
                </a:tc>
                <a:tc>
                  <a:txBody>
                    <a:bodyPr/>
                    <a:lstStyle/>
                    <a:p>
                      <a:r>
                        <a:rPr lang="en-US" dirty="0"/>
                        <a:t>Non-invasively sample (with TcCO2) patients predicted to have hypercapnia that teams have not recognized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a:t>
                      </a:r>
                    </a:p>
                  </a:txBody>
                  <a:tcPr/>
                </a:tc>
                <a:extLst>
                  <a:ext uri="{0D108BD9-81ED-4DB2-BD59-A6C34878D82A}">
                    <a16:rowId xmlns:a16="http://schemas.microsoft.com/office/drawing/2014/main" val="1558022003"/>
                  </a:ext>
                </a:extLst>
              </a:tr>
              <a:tr h="370840">
                <a:tc>
                  <a:txBody>
                    <a:bodyPr/>
                    <a:lstStyle/>
                    <a:p>
                      <a:r>
                        <a:rPr lang="en-US" dirty="0"/>
                        <a:t>Design</a:t>
                      </a:r>
                    </a:p>
                  </a:txBody>
                  <a:tcPr/>
                </a:tc>
                <a:tc>
                  <a:txBody>
                    <a:bodyPr/>
                    <a:lstStyle/>
                    <a:p>
                      <a:r>
                        <a:rPr lang="en-US" dirty="0"/>
                        <a:t>Retrospective, U of U</a:t>
                      </a:r>
                    </a:p>
                  </a:txBody>
                  <a:tcPr/>
                </a:tc>
                <a:tc>
                  <a:txBody>
                    <a:bodyPr/>
                    <a:lstStyle/>
                    <a:p>
                      <a:r>
                        <a:rPr lang="en-US" dirty="0"/>
                        <a:t>Prospective, U of 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Retrospective, VA</a:t>
                      </a:r>
                    </a:p>
                  </a:txBody>
                  <a:tcPr/>
                </a:tc>
                <a:extLst>
                  <a:ext uri="{0D108BD9-81ED-4DB2-BD59-A6C34878D82A}">
                    <a16:rowId xmlns:a16="http://schemas.microsoft.com/office/drawing/2014/main" val="73374204"/>
                  </a:ext>
                </a:extLst>
              </a:tr>
              <a:tr h="370840">
                <a:tc gridSpan="4">
                  <a:txBody>
                    <a:bodyPr/>
                    <a:lstStyle/>
                    <a:p>
                      <a:r>
                        <a:rPr lang="en-US" b="1" dirty="0"/>
                        <a:t>Payoff: </a:t>
                      </a:r>
                      <a:r>
                        <a:rPr lang="en-US" dirty="0"/>
                        <a:t>This work will evaluate the potential for improved recognition of hypercapnia to help a particularly high-risk, enlarging, and understudied group of patients. </a:t>
                      </a:r>
                    </a:p>
                    <a:p>
                      <a:r>
                        <a:rPr lang="en-US" b="1" dirty="0"/>
                        <a:t>Career Development</a:t>
                      </a:r>
                      <a:r>
                        <a:rPr lang="en-US" dirty="0"/>
                        <a:t>: Prospective validations of bioinformatic tools require a </a:t>
                      </a:r>
                      <a:r>
                        <a:rPr lang="en-US" b="1" dirty="0"/>
                        <a:t>unique</a:t>
                      </a:r>
                      <a:r>
                        <a:rPr lang="en-US" dirty="0"/>
                        <a:t> skillset </a:t>
                      </a:r>
                    </a:p>
                  </a:txBody>
                  <a:tcPr/>
                </a:tc>
                <a:tc hMerge="1">
                  <a:txBody>
                    <a:bodyPr/>
                    <a:lstStyle/>
                    <a:p>
                      <a:endParaRPr lang="en-US" dirty="0"/>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499699"/>
                  </a:ext>
                </a:extLst>
              </a:tr>
            </a:tbl>
          </a:graphicData>
        </a:graphic>
      </p:graphicFrame>
    </p:spTree>
    <p:extLst>
      <p:ext uri="{BB962C8B-B14F-4D97-AF65-F5344CB8AC3E}">
        <p14:creationId xmlns:p14="http://schemas.microsoft.com/office/powerpoint/2010/main" val="283933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D112-458B-2469-5EAD-4B443845BB44}"/>
              </a:ext>
            </a:extLst>
          </p:cNvPr>
          <p:cNvSpPr>
            <a:spLocks noGrp="1"/>
          </p:cNvSpPr>
          <p:nvPr>
            <p:ph type="title"/>
          </p:nvPr>
        </p:nvSpPr>
        <p:spPr/>
        <p:txBody>
          <a:bodyPr/>
          <a:lstStyle/>
          <a:p>
            <a:r>
              <a:rPr lang="en-US" dirty="0"/>
              <a:t>Hypercapnia is </a:t>
            </a:r>
            <a:r>
              <a:rPr lang="en-US" b="1" dirty="0"/>
              <a:t>common… </a:t>
            </a:r>
          </a:p>
        </p:txBody>
      </p:sp>
      <p:sp>
        <p:nvSpPr>
          <p:cNvPr id="11" name="Rectangle 10">
            <a:extLst>
              <a:ext uri="{FF2B5EF4-FFF2-40B4-BE49-F238E27FC236}">
                <a16:creationId xmlns:a16="http://schemas.microsoft.com/office/drawing/2014/main" id="{96568992-B0B4-57C4-5792-E5A8286AA8E7}"/>
              </a:ext>
            </a:extLst>
          </p:cNvPr>
          <p:cNvSpPr/>
          <p:nvPr/>
        </p:nvSpPr>
        <p:spPr>
          <a:xfrm>
            <a:off x="558800" y="3429000"/>
            <a:ext cx="3222397" cy="732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5">
            <a:extLst>
              <a:ext uri="{FF2B5EF4-FFF2-40B4-BE49-F238E27FC236}">
                <a16:creationId xmlns:a16="http://schemas.microsoft.com/office/drawing/2014/main" id="{851A69D6-E17D-F00E-F386-B6A6F61D5243}"/>
              </a:ext>
            </a:extLst>
          </p:cNvPr>
          <p:cNvGraphicFramePr>
            <a:graphicFrameLocks noGrp="1"/>
          </p:cNvGraphicFramePr>
          <p:nvPr>
            <p:ph idx="1"/>
            <p:extLst>
              <p:ext uri="{D42A27DB-BD31-4B8C-83A1-F6EECF244321}">
                <p14:modId xmlns:p14="http://schemas.microsoft.com/office/powerpoint/2010/main" val="412852077"/>
              </p:ext>
            </p:extLst>
          </p:nvPr>
        </p:nvGraphicFramePr>
        <p:xfrm>
          <a:off x="8861095" y="1091673"/>
          <a:ext cx="2348573" cy="2779719"/>
        </p:xfrm>
        <a:graphic>
          <a:graphicData uri="http://schemas.openxmlformats.org/drawingml/2006/table">
            <a:tbl>
              <a:tblPr firstRow="1" bandRow="1">
                <a:tableStyleId>{5940675A-B579-460E-94D1-54222C63F5DA}</a:tableStyleId>
              </a:tblPr>
              <a:tblGrid>
                <a:gridCol w="2348573">
                  <a:extLst>
                    <a:ext uri="{9D8B030D-6E8A-4147-A177-3AD203B41FA5}">
                      <a16:colId xmlns:a16="http://schemas.microsoft.com/office/drawing/2014/main" val="3329242153"/>
                    </a:ext>
                  </a:extLst>
                </a:gridCol>
              </a:tblGrid>
              <a:tr h="707143">
                <a:tc>
                  <a:txBody>
                    <a:bodyPr/>
                    <a:lstStyle/>
                    <a:p>
                      <a:r>
                        <a:rPr lang="en-US" b="1" dirty="0"/>
                        <a:t>Common contributors to Hypercapnic Respiratory Failure:</a:t>
                      </a:r>
                    </a:p>
                  </a:txBody>
                  <a:tcPr/>
                </a:tc>
                <a:extLst>
                  <a:ext uri="{0D108BD9-81ED-4DB2-BD59-A6C34878D82A}">
                    <a16:rowId xmlns:a16="http://schemas.microsoft.com/office/drawing/2014/main" val="343715822"/>
                  </a:ext>
                </a:extLst>
              </a:tr>
              <a:tr h="282857">
                <a:tc>
                  <a:txBody>
                    <a:bodyPr/>
                    <a:lstStyle/>
                    <a:p>
                      <a:r>
                        <a:rPr lang="en-US" dirty="0"/>
                        <a:t>Advanced Age</a:t>
                      </a:r>
                    </a:p>
                  </a:txBody>
                  <a:tcPr/>
                </a:tc>
                <a:extLst>
                  <a:ext uri="{0D108BD9-81ED-4DB2-BD59-A6C34878D82A}">
                    <a16:rowId xmlns:a16="http://schemas.microsoft.com/office/drawing/2014/main" val="3683072987"/>
                  </a:ext>
                </a:extLst>
              </a:tr>
              <a:tr h="282857">
                <a:tc>
                  <a:txBody>
                    <a:bodyPr/>
                    <a:lstStyle/>
                    <a:p>
                      <a:r>
                        <a:rPr lang="en-US" dirty="0"/>
                        <a:t>Opiate Use</a:t>
                      </a:r>
                    </a:p>
                  </a:txBody>
                  <a:tcPr/>
                </a:tc>
                <a:extLst>
                  <a:ext uri="{0D108BD9-81ED-4DB2-BD59-A6C34878D82A}">
                    <a16:rowId xmlns:a16="http://schemas.microsoft.com/office/drawing/2014/main" val="400854377"/>
                  </a:ext>
                </a:extLst>
              </a:tr>
              <a:tr h="282857">
                <a:tc>
                  <a:txBody>
                    <a:bodyPr/>
                    <a:lstStyle/>
                    <a:p>
                      <a:r>
                        <a:rPr lang="en-US" dirty="0"/>
                        <a:t>Obesity</a:t>
                      </a:r>
                    </a:p>
                  </a:txBody>
                  <a:tcPr/>
                </a:tc>
                <a:extLst>
                  <a:ext uri="{0D108BD9-81ED-4DB2-BD59-A6C34878D82A}">
                    <a16:rowId xmlns:a16="http://schemas.microsoft.com/office/drawing/2014/main" val="288754335"/>
                  </a:ext>
                </a:extLst>
              </a:tr>
              <a:tr h="282857">
                <a:tc>
                  <a:txBody>
                    <a:bodyPr/>
                    <a:lstStyle/>
                    <a:p>
                      <a:r>
                        <a:rPr lang="en-US" dirty="0"/>
                        <a:t>Advanced Lung </a:t>
                      </a:r>
                      <a:r>
                        <a:rPr lang="en-US" dirty="0" err="1"/>
                        <a:t>Dz</a:t>
                      </a:r>
                      <a:endParaRPr lang="en-US" dirty="0"/>
                    </a:p>
                  </a:txBody>
                  <a:tcPr/>
                </a:tc>
                <a:extLst>
                  <a:ext uri="{0D108BD9-81ED-4DB2-BD59-A6C34878D82A}">
                    <a16:rowId xmlns:a16="http://schemas.microsoft.com/office/drawing/2014/main" val="685363422"/>
                  </a:ext>
                </a:extLst>
              </a:tr>
              <a:tr h="402279">
                <a:tc>
                  <a:txBody>
                    <a:bodyPr/>
                    <a:lstStyle/>
                    <a:p>
                      <a:r>
                        <a:rPr lang="en-US" dirty="0"/>
                        <a:t>Multimorbidity</a:t>
                      </a:r>
                    </a:p>
                  </a:txBody>
                  <a:tcPr/>
                </a:tc>
                <a:extLst>
                  <a:ext uri="{0D108BD9-81ED-4DB2-BD59-A6C34878D82A}">
                    <a16:rowId xmlns:a16="http://schemas.microsoft.com/office/drawing/2014/main" val="2758572041"/>
                  </a:ext>
                </a:extLst>
              </a:tr>
            </a:tbl>
          </a:graphicData>
        </a:graphic>
      </p:graphicFrame>
      <p:pic>
        <p:nvPicPr>
          <p:cNvPr id="13" name="Graphic 12" descr="Upward trend outline">
            <a:extLst>
              <a:ext uri="{FF2B5EF4-FFF2-40B4-BE49-F238E27FC236}">
                <a16:creationId xmlns:a16="http://schemas.microsoft.com/office/drawing/2014/main" id="{FFF3BDA9-1636-CDCF-A07C-8FC53856AD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9047" y="4470133"/>
            <a:ext cx="1568521" cy="1568521"/>
          </a:xfrm>
          <a:prstGeom prst="rect">
            <a:avLst/>
          </a:prstGeom>
        </p:spPr>
      </p:pic>
      <p:grpSp>
        <p:nvGrpSpPr>
          <p:cNvPr id="16" name="Group 15">
            <a:extLst>
              <a:ext uri="{FF2B5EF4-FFF2-40B4-BE49-F238E27FC236}">
                <a16:creationId xmlns:a16="http://schemas.microsoft.com/office/drawing/2014/main" id="{245181A4-1831-5132-6A9C-434F3E5345A9}"/>
              </a:ext>
            </a:extLst>
          </p:cNvPr>
          <p:cNvGrpSpPr/>
          <p:nvPr/>
        </p:nvGrpSpPr>
        <p:grpSpPr>
          <a:xfrm>
            <a:off x="1320800" y="1545016"/>
            <a:ext cx="4902200" cy="1593597"/>
            <a:chOff x="749300" y="1557716"/>
            <a:chExt cx="4902200" cy="1593597"/>
          </a:xfrm>
        </p:grpSpPr>
        <p:grpSp>
          <p:nvGrpSpPr>
            <p:cNvPr id="7" name="Group 6">
              <a:extLst>
                <a:ext uri="{FF2B5EF4-FFF2-40B4-BE49-F238E27FC236}">
                  <a16:creationId xmlns:a16="http://schemas.microsoft.com/office/drawing/2014/main" id="{35512D2D-FFAE-F70C-FEED-E42AD6AC2FC4}"/>
                </a:ext>
              </a:extLst>
            </p:cNvPr>
            <p:cNvGrpSpPr/>
            <p:nvPr/>
          </p:nvGrpSpPr>
          <p:grpSpPr>
            <a:xfrm>
              <a:off x="749300" y="1557716"/>
              <a:ext cx="4749800" cy="1593597"/>
              <a:chOff x="361121" y="1542787"/>
              <a:chExt cx="7779579" cy="2610113"/>
            </a:xfrm>
          </p:grpSpPr>
          <p:pic>
            <p:nvPicPr>
              <p:cNvPr id="4" name="Picture 3">
                <a:extLst>
                  <a:ext uri="{FF2B5EF4-FFF2-40B4-BE49-F238E27FC236}">
                    <a16:creationId xmlns:a16="http://schemas.microsoft.com/office/drawing/2014/main" id="{CA497039-20BD-71E2-1231-5FDADFE441A8}"/>
                  </a:ext>
                </a:extLst>
              </p:cNvPr>
              <p:cNvPicPr>
                <a:picLocks noChangeAspect="1"/>
              </p:cNvPicPr>
              <p:nvPr/>
            </p:nvPicPr>
            <p:blipFill>
              <a:blip r:embed="rId5"/>
              <a:stretch>
                <a:fillRect/>
              </a:stretch>
            </p:blipFill>
            <p:spPr>
              <a:xfrm>
                <a:off x="361121" y="1542787"/>
                <a:ext cx="7672620" cy="2533913"/>
              </a:xfrm>
              <a:prstGeom prst="rect">
                <a:avLst/>
              </a:prstGeom>
            </p:spPr>
          </p:pic>
          <p:sp>
            <p:nvSpPr>
              <p:cNvPr id="6" name="Rectangle 5">
                <a:extLst>
                  <a:ext uri="{FF2B5EF4-FFF2-40B4-BE49-F238E27FC236}">
                    <a16:creationId xmlns:a16="http://schemas.microsoft.com/office/drawing/2014/main" id="{6D777CF6-BF4E-1328-2D65-9251072E7342}"/>
                  </a:ext>
                </a:extLst>
              </p:cNvPr>
              <p:cNvSpPr/>
              <p:nvPr/>
            </p:nvSpPr>
            <p:spPr>
              <a:xfrm>
                <a:off x="7594600" y="2425700"/>
                <a:ext cx="546100" cy="172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A1ECEF7-30CF-426E-CD62-D4CF31AC62A7}"/>
                </a:ext>
              </a:extLst>
            </p:cNvPr>
            <p:cNvSpPr/>
            <p:nvPr/>
          </p:nvSpPr>
          <p:spPr>
            <a:xfrm>
              <a:off x="838200" y="2643625"/>
              <a:ext cx="4813300" cy="3595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E6E14A41-BEAF-9DA5-7079-6E74CAB79629}"/>
              </a:ext>
            </a:extLst>
          </p:cNvPr>
          <p:cNvSpPr txBox="1">
            <a:spLocks/>
          </p:cNvSpPr>
          <p:nvPr/>
        </p:nvSpPr>
        <p:spPr>
          <a:xfrm>
            <a:off x="558800" y="2897313"/>
            <a:ext cx="7550980" cy="3563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Population-standardized prevalence PaCO2 &gt; 45 mmHg after excluding iatrogenic causes: </a:t>
            </a:r>
          </a:p>
          <a:p>
            <a:pPr marL="0" indent="0">
              <a:buFont typeface="Arial" panose="020B0604020202020204" pitchFamily="34" charset="0"/>
              <a:buNone/>
            </a:pPr>
            <a:r>
              <a:rPr lang="en-US" b="1" dirty="0">
                <a:latin typeface="Calibri" panose="020F0502020204030204" pitchFamily="34" charset="0"/>
                <a:cs typeface="Calibri" panose="020F0502020204030204" pitchFamily="34" charset="0"/>
              </a:rPr>
              <a:t>150* per 100,000 person/year</a:t>
            </a:r>
          </a:p>
          <a:p>
            <a:r>
              <a:rPr lang="en-US" i="1" dirty="0">
                <a:latin typeface="Calibri" panose="020F0502020204030204" pitchFamily="34" charset="0"/>
                <a:cs typeface="Calibri" panose="020F0502020204030204" pitchFamily="34" charset="0"/>
              </a:rPr>
              <a:t>Only inpatients, only those with blood gasses checked</a:t>
            </a: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Comparison: </a:t>
            </a:r>
            <a:r>
              <a:rPr lang="en-US" b="1" dirty="0">
                <a:latin typeface="Calibri" panose="020F0502020204030204" pitchFamily="34" charset="0"/>
                <a:cs typeface="Calibri" panose="020F0502020204030204" pitchFamily="34" charset="0"/>
              </a:rPr>
              <a:t>Decompensated Cirrhosis</a:t>
            </a:r>
            <a:r>
              <a:rPr lang="en-US" dirty="0">
                <a:latin typeface="Calibri" panose="020F0502020204030204" pitchFamily="34" charset="0"/>
                <a:cs typeface="Calibri" panose="020F0502020204030204" pitchFamily="34" charset="0"/>
              </a:rPr>
              <a:t> </a:t>
            </a:r>
            <a:r>
              <a:rPr lang="en-US" b="0" i="0" dirty="0">
                <a:solidFill>
                  <a:srgbClr val="212121"/>
                </a:solidFill>
                <a:effectLst/>
                <a:latin typeface="Calibri" panose="020F0502020204030204" pitchFamily="34" charset="0"/>
                <a:cs typeface="Calibri" panose="020F0502020204030204" pitchFamily="34" charset="0"/>
              </a:rPr>
              <a:t>94.9 (US, 2017) per 100,000 person-year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705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EE51-745A-37D6-285A-529892EA7B9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F7C997F-D628-3FCD-EA5C-CDFD0630CC71}"/>
              </a:ext>
            </a:extLst>
          </p:cNvPr>
          <p:cNvSpPr>
            <a:spLocks noGrp="1"/>
          </p:cNvSpPr>
          <p:nvPr>
            <p:ph idx="1"/>
          </p:nvPr>
        </p:nvSpPr>
        <p:spPr>
          <a:xfrm>
            <a:off x="838200" y="1825625"/>
            <a:ext cx="6438900" cy="4351338"/>
          </a:xfrm>
        </p:spPr>
        <p:txBody>
          <a:bodyPr>
            <a:normAutofit fontScale="92500" lnSpcReduction="20000"/>
          </a:bodyPr>
          <a:lstStyle/>
          <a:p>
            <a:pPr marL="0" indent="0">
              <a:buNone/>
            </a:pPr>
            <a:r>
              <a:rPr lang="en-US" dirty="0"/>
              <a:t>Considering hypercapnic respiratory failure as a syndrome offers insight into its attributable health burden </a:t>
            </a:r>
          </a:p>
          <a:p>
            <a:pPr marL="0" indent="0">
              <a:buNone/>
            </a:pPr>
            <a:r>
              <a:rPr lang="en-US" dirty="0"/>
              <a:t>Current diagnosis is haphazard and suboptimal</a:t>
            </a:r>
          </a:p>
          <a:p>
            <a:pPr marL="0" indent="0">
              <a:buNone/>
            </a:pPr>
            <a:r>
              <a:rPr lang="en-US" dirty="0"/>
              <a:t>This introduces problems for patient care and reliable research.</a:t>
            </a:r>
          </a:p>
          <a:p>
            <a:pPr marL="0" indent="0">
              <a:buNone/>
            </a:pPr>
            <a:r>
              <a:rPr lang="en-US" dirty="0"/>
              <a:t>Better use of health record data can help address both problems. </a:t>
            </a:r>
          </a:p>
          <a:p>
            <a:pPr marL="0" indent="0">
              <a:buNone/>
            </a:pPr>
            <a:r>
              <a:rPr lang="en-US" dirty="0"/>
              <a:t>Preliminary work has led to new clinical features, but more </a:t>
            </a:r>
            <a:r>
              <a:rPr lang="en-US" dirty="0" err="1"/>
              <a:t>sophisiticated</a:t>
            </a:r>
            <a:r>
              <a:rPr lang="en-US" dirty="0"/>
              <a:t> modeling is needed for impact. </a:t>
            </a:r>
          </a:p>
        </p:txBody>
      </p:sp>
      <p:sp>
        <p:nvSpPr>
          <p:cNvPr id="4" name="Content Placeholder 2">
            <a:extLst>
              <a:ext uri="{FF2B5EF4-FFF2-40B4-BE49-F238E27FC236}">
                <a16:creationId xmlns:a16="http://schemas.microsoft.com/office/drawing/2014/main" id="{1D29EE1C-59CC-D3F9-401A-C14701DF62DC}"/>
              </a:ext>
            </a:extLst>
          </p:cNvPr>
          <p:cNvSpPr txBox="1">
            <a:spLocks/>
          </p:cNvSpPr>
          <p:nvPr/>
        </p:nvSpPr>
        <p:spPr>
          <a:xfrm>
            <a:off x="7152362" y="571846"/>
            <a:ext cx="4986401" cy="595421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Related Questions</a:t>
            </a:r>
          </a:p>
          <a:p>
            <a:r>
              <a:rPr lang="en-US" dirty="0"/>
              <a:t>Methods of handling of partial verification</a:t>
            </a:r>
          </a:p>
          <a:p>
            <a:r>
              <a:rPr lang="en-US" dirty="0"/>
              <a:t>Regression-based vs Random Forest (or other ML)</a:t>
            </a:r>
          </a:p>
          <a:p>
            <a:r>
              <a:rPr lang="en-US" dirty="0"/>
              <a:t>Clinical and modeling Incorporation of Venous BG</a:t>
            </a:r>
          </a:p>
          <a:p>
            <a:r>
              <a:rPr lang="en-US" dirty="0"/>
              <a:t>Socio-technical barriers to diagnosis</a:t>
            </a:r>
          </a:p>
          <a:p>
            <a:r>
              <a:rPr lang="en-US" dirty="0"/>
              <a:t>Longitudinal Cohort Creation</a:t>
            </a:r>
          </a:p>
          <a:p>
            <a:r>
              <a:rPr lang="en-US" dirty="0"/>
              <a:t>Is UT atypical? (elevation)</a:t>
            </a:r>
          </a:p>
          <a:p>
            <a:r>
              <a:rPr lang="en-US" dirty="0"/>
              <a:t>Sources of provider/unit/institution variation?</a:t>
            </a:r>
          </a:p>
          <a:p>
            <a:endParaRPr lang="en-US" dirty="0"/>
          </a:p>
          <a:p>
            <a:pPr marL="0" indent="0" algn="ctr">
              <a:buFont typeface="Arial" panose="020B0604020202020204" pitchFamily="34" charset="0"/>
              <a:buNone/>
            </a:pPr>
            <a:r>
              <a:rPr lang="en-US" dirty="0" err="1"/>
              <a:t>Brian.Locke@hsc.utah.edu</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58541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25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F5B3-9E52-5EED-9E12-A1F469B5E8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759B56-A93A-45A2-0654-5F1CC576B285}"/>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B455AD1D-D5B5-5D54-98B7-ED17E3272CA8}"/>
              </a:ext>
            </a:extLst>
          </p:cNvPr>
          <p:cNvGraphicFramePr>
            <a:graphicFrameLocks noGrp="1"/>
          </p:cNvGraphicFramePr>
          <p:nvPr>
            <p:extLst>
              <p:ext uri="{D42A27DB-BD31-4B8C-83A1-F6EECF244321}">
                <p14:modId xmlns:p14="http://schemas.microsoft.com/office/powerpoint/2010/main" val="731639501"/>
              </p:ext>
            </p:extLst>
          </p:nvPr>
        </p:nvGraphicFramePr>
        <p:xfrm>
          <a:off x="6353485" y="2039140"/>
          <a:ext cx="3061072" cy="3616004"/>
        </p:xfrm>
        <a:graphic>
          <a:graphicData uri="http://schemas.openxmlformats.org/drawingml/2006/table">
            <a:tbl>
              <a:tblPr firstRow="1" bandRow="1">
                <a:tableStyleId>{5940675A-B579-460E-94D1-54222C63F5DA}</a:tableStyleId>
              </a:tblPr>
              <a:tblGrid>
                <a:gridCol w="944520">
                  <a:extLst>
                    <a:ext uri="{9D8B030D-6E8A-4147-A177-3AD203B41FA5}">
                      <a16:colId xmlns:a16="http://schemas.microsoft.com/office/drawing/2014/main" val="3844813417"/>
                    </a:ext>
                  </a:extLst>
                </a:gridCol>
                <a:gridCol w="2116552">
                  <a:extLst>
                    <a:ext uri="{9D8B030D-6E8A-4147-A177-3AD203B41FA5}">
                      <a16:colId xmlns:a16="http://schemas.microsoft.com/office/drawing/2014/main" val="92736879"/>
                    </a:ext>
                  </a:extLst>
                </a:gridCol>
              </a:tblGrid>
              <a:tr h="327935">
                <a:tc>
                  <a:txBody>
                    <a:bodyPr/>
                    <a:lstStyle/>
                    <a:p>
                      <a:r>
                        <a:rPr lang="en-US" b="1" dirty="0"/>
                        <a:t>Age </a:t>
                      </a:r>
                    </a:p>
                    <a:p>
                      <a:r>
                        <a:rPr lang="en-US" b="1" dirty="0"/>
                        <a:t>Group</a:t>
                      </a:r>
                    </a:p>
                  </a:txBody>
                  <a:tcPr/>
                </a:tc>
                <a:tc>
                  <a:txBody>
                    <a:bodyPr/>
                    <a:lstStyle/>
                    <a:p>
                      <a:r>
                        <a:rPr lang="en-US" b="1" dirty="0"/>
                        <a:t> Prevalence</a:t>
                      </a:r>
                    </a:p>
                    <a:p>
                      <a:r>
                        <a:rPr lang="en-US" b="1" dirty="0"/>
                        <a:t>Per 100,000 </a:t>
                      </a:r>
                      <a:r>
                        <a:rPr lang="en-US" b="1" dirty="0" err="1"/>
                        <a:t>p.yr</a:t>
                      </a:r>
                      <a:r>
                        <a:rPr lang="en-US" b="1" dirty="0"/>
                        <a:t>.</a:t>
                      </a:r>
                    </a:p>
                  </a:txBody>
                  <a:tcPr/>
                </a:tc>
                <a:extLst>
                  <a:ext uri="{0D108BD9-81ED-4DB2-BD59-A6C34878D82A}">
                    <a16:rowId xmlns:a16="http://schemas.microsoft.com/office/drawing/2014/main" val="2640209819"/>
                  </a:ext>
                </a:extLst>
              </a:tr>
              <a:tr h="327935">
                <a:tc>
                  <a:txBody>
                    <a:bodyPr/>
                    <a:lstStyle/>
                    <a:p>
                      <a:r>
                        <a:rPr lang="en-US" dirty="0"/>
                        <a:t>15-24</a:t>
                      </a:r>
                    </a:p>
                  </a:txBody>
                  <a:tcPr/>
                </a:tc>
                <a:tc>
                  <a:txBody>
                    <a:bodyPr/>
                    <a:lstStyle/>
                    <a:p>
                      <a:r>
                        <a:rPr lang="en-US" dirty="0"/>
                        <a:t>14 (9-22)</a:t>
                      </a:r>
                    </a:p>
                  </a:txBody>
                  <a:tcPr/>
                </a:tc>
                <a:extLst>
                  <a:ext uri="{0D108BD9-81ED-4DB2-BD59-A6C34878D82A}">
                    <a16:rowId xmlns:a16="http://schemas.microsoft.com/office/drawing/2014/main" val="1243465716"/>
                  </a:ext>
                </a:extLst>
              </a:tr>
              <a:tr h="327935">
                <a:tc>
                  <a:txBody>
                    <a:bodyPr/>
                    <a:lstStyle/>
                    <a:p>
                      <a:r>
                        <a:rPr lang="en-US" dirty="0"/>
                        <a:t>25-34</a:t>
                      </a:r>
                    </a:p>
                  </a:txBody>
                  <a:tcPr/>
                </a:tc>
                <a:tc>
                  <a:txBody>
                    <a:bodyPr/>
                    <a:lstStyle/>
                    <a:p>
                      <a:r>
                        <a:rPr lang="en-US" dirty="0"/>
                        <a:t>29 (22-39)</a:t>
                      </a:r>
                    </a:p>
                  </a:txBody>
                  <a:tcPr/>
                </a:tc>
                <a:extLst>
                  <a:ext uri="{0D108BD9-81ED-4DB2-BD59-A6C34878D82A}">
                    <a16:rowId xmlns:a16="http://schemas.microsoft.com/office/drawing/2014/main" val="2345300015"/>
                  </a:ext>
                </a:extLst>
              </a:tr>
              <a:tr h="327935">
                <a:tc>
                  <a:txBody>
                    <a:bodyPr/>
                    <a:lstStyle/>
                    <a:p>
                      <a:r>
                        <a:rPr lang="en-US" dirty="0"/>
                        <a:t>35-44</a:t>
                      </a:r>
                    </a:p>
                  </a:txBody>
                  <a:tcPr/>
                </a:tc>
                <a:tc>
                  <a:txBody>
                    <a:bodyPr/>
                    <a:lstStyle/>
                    <a:p>
                      <a:r>
                        <a:rPr lang="en-US" dirty="0"/>
                        <a:t>42 (33-54)</a:t>
                      </a:r>
                    </a:p>
                  </a:txBody>
                  <a:tcPr/>
                </a:tc>
                <a:extLst>
                  <a:ext uri="{0D108BD9-81ED-4DB2-BD59-A6C34878D82A}">
                    <a16:rowId xmlns:a16="http://schemas.microsoft.com/office/drawing/2014/main" val="13754654"/>
                  </a:ext>
                </a:extLst>
              </a:tr>
              <a:tr h="327935">
                <a:tc>
                  <a:txBody>
                    <a:bodyPr/>
                    <a:lstStyle/>
                    <a:p>
                      <a:r>
                        <a:rPr lang="en-US" dirty="0"/>
                        <a:t>45-54</a:t>
                      </a:r>
                    </a:p>
                  </a:txBody>
                  <a:tcPr/>
                </a:tc>
                <a:tc>
                  <a:txBody>
                    <a:bodyPr/>
                    <a:lstStyle/>
                    <a:p>
                      <a:r>
                        <a:rPr lang="en-US" dirty="0"/>
                        <a:t>80 (66-96)</a:t>
                      </a:r>
                    </a:p>
                  </a:txBody>
                  <a:tcPr/>
                </a:tc>
                <a:extLst>
                  <a:ext uri="{0D108BD9-81ED-4DB2-BD59-A6C34878D82A}">
                    <a16:rowId xmlns:a16="http://schemas.microsoft.com/office/drawing/2014/main" val="955952429"/>
                  </a:ext>
                </a:extLst>
              </a:tr>
              <a:tr h="327935">
                <a:tc>
                  <a:txBody>
                    <a:bodyPr/>
                    <a:lstStyle/>
                    <a:p>
                      <a:r>
                        <a:rPr lang="en-US" dirty="0"/>
                        <a:t>55-64</a:t>
                      </a:r>
                    </a:p>
                  </a:txBody>
                  <a:tcPr/>
                </a:tc>
                <a:tc>
                  <a:txBody>
                    <a:bodyPr/>
                    <a:lstStyle/>
                    <a:p>
                      <a:r>
                        <a:rPr lang="en-US" dirty="0"/>
                        <a:t>196 (71-225)</a:t>
                      </a:r>
                    </a:p>
                  </a:txBody>
                  <a:tcPr/>
                </a:tc>
                <a:extLst>
                  <a:ext uri="{0D108BD9-81ED-4DB2-BD59-A6C34878D82A}">
                    <a16:rowId xmlns:a16="http://schemas.microsoft.com/office/drawing/2014/main" val="1784534442"/>
                  </a:ext>
                </a:extLst>
              </a:tr>
              <a:tr h="327935">
                <a:tc>
                  <a:txBody>
                    <a:bodyPr/>
                    <a:lstStyle/>
                    <a:p>
                      <a:r>
                        <a:rPr lang="en-US" dirty="0"/>
                        <a:t>65-74</a:t>
                      </a:r>
                    </a:p>
                  </a:txBody>
                  <a:tcPr/>
                </a:tc>
                <a:tc>
                  <a:txBody>
                    <a:bodyPr/>
                    <a:lstStyle/>
                    <a:p>
                      <a:r>
                        <a:rPr lang="en-US" dirty="0"/>
                        <a:t>517 (463-577)</a:t>
                      </a:r>
                    </a:p>
                  </a:txBody>
                  <a:tcPr/>
                </a:tc>
                <a:extLst>
                  <a:ext uri="{0D108BD9-81ED-4DB2-BD59-A6C34878D82A}">
                    <a16:rowId xmlns:a16="http://schemas.microsoft.com/office/drawing/2014/main" val="2502549569"/>
                  </a:ext>
                </a:extLst>
              </a:tr>
              <a:tr h="327935">
                <a:tc>
                  <a:txBody>
                    <a:bodyPr/>
                    <a:lstStyle/>
                    <a:p>
                      <a:r>
                        <a:rPr lang="en-US" dirty="0"/>
                        <a:t>75-84</a:t>
                      </a:r>
                    </a:p>
                  </a:txBody>
                  <a:tcPr/>
                </a:tc>
                <a:tc>
                  <a:txBody>
                    <a:bodyPr/>
                    <a:lstStyle/>
                    <a:p>
                      <a:r>
                        <a:rPr lang="en-US" dirty="0"/>
                        <a:t>1160 (1046-1286)</a:t>
                      </a:r>
                    </a:p>
                  </a:txBody>
                  <a:tcPr/>
                </a:tc>
                <a:extLst>
                  <a:ext uri="{0D108BD9-81ED-4DB2-BD59-A6C34878D82A}">
                    <a16:rowId xmlns:a16="http://schemas.microsoft.com/office/drawing/2014/main" val="1100886751"/>
                  </a:ext>
                </a:extLst>
              </a:tr>
              <a:tr h="415604">
                <a:tc>
                  <a:txBody>
                    <a:bodyPr/>
                    <a:lstStyle/>
                    <a:p>
                      <a:r>
                        <a:rPr lang="en-US" dirty="0"/>
                        <a:t>85+</a:t>
                      </a:r>
                    </a:p>
                  </a:txBody>
                  <a:tcPr/>
                </a:tc>
                <a:tc>
                  <a:txBody>
                    <a:bodyPr/>
                    <a:lstStyle/>
                    <a:p>
                      <a:r>
                        <a:rPr lang="en-US" dirty="0"/>
                        <a:t>1712 (1481-1980)</a:t>
                      </a:r>
                    </a:p>
                  </a:txBody>
                  <a:tcPr/>
                </a:tc>
                <a:extLst>
                  <a:ext uri="{0D108BD9-81ED-4DB2-BD59-A6C34878D82A}">
                    <a16:rowId xmlns:a16="http://schemas.microsoft.com/office/drawing/2014/main" val="3909718998"/>
                  </a:ext>
                </a:extLst>
              </a:tr>
            </a:tbl>
          </a:graphicData>
        </a:graphic>
      </p:graphicFrame>
      <p:pic>
        <p:nvPicPr>
          <p:cNvPr id="5" name="Picture 2">
            <a:extLst>
              <a:ext uri="{FF2B5EF4-FFF2-40B4-BE49-F238E27FC236}">
                <a16:creationId xmlns:a16="http://schemas.microsoft.com/office/drawing/2014/main" id="{D881CA9A-F08F-B283-5AD1-2127A06F0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714" y="333565"/>
            <a:ext cx="8178995" cy="620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6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755C-D50B-FB21-9CD1-B6A8FE5858F8}"/>
              </a:ext>
            </a:extLst>
          </p:cNvPr>
          <p:cNvSpPr>
            <a:spLocks noGrp="1"/>
          </p:cNvSpPr>
          <p:nvPr>
            <p:ph type="title"/>
          </p:nvPr>
        </p:nvSpPr>
        <p:spPr/>
        <p:txBody>
          <a:bodyPr>
            <a:normAutofit fontScale="90000"/>
          </a:bodyPr>
          <a:lstStyle/>
          <a:p>
            <a:r>
              <a:rPr lang="en-US" dirty="0"/>
              <a:t>Hypercapnia is associated with high - and likely increasing - morbidity, mortality, and cost</a:t>
            </a:r>
          </a:p>
        </p:txBody>
      </p:sp>
      <p:pic>
        <p:nvPicPr>
          <p:cNvPr id="6" name="Picture 5">
            <a:extLst>
              <a:ext uri="{FF2B5EF4-FFF2-40B4-BE49-F238E27FC236}">
                <a16:creationId xmlns:a16="http://schemas.microsoft.com/office/drawing/2014/main" id="{83D76043-269A-21E1-257E-721C196FF36A}"/>
              </a:ext>
            </a:extLst>
          </p:cNvPr>
          <p:cNvPicPr>
            <a:picLocks noChangeAspect="1"/>
          </p:cNvPicPr>
          <p:nvPr/>
        </p:nvPicPr>
        <p:blipFill>
          <a:blip r:embed="rId3"/>
          <a:stretch>
            <a:fillRect/>
          </a:stretch>
        </p:blipFill>
        <p:spPr>
          <a:xfrm>
            <a:off x="1608483" y="1967085"/>
            <a:ext cx="3988904" cy="1474791"/>
          </a:xfrm>
          <a:prstGeom prst="rect">
            <a:avLst/>
          </a:prstGeom>
        </p:spPr>
      </p:pic>
      <p:sp>
        <p:nvSpPr>
          <p:cNvPr id="7" name="Content Placeholder 2">
            <a:extLst>
              <a:ext uri="{FF2B5EF4-FFF2-40B4-BE49-F238E27FC236}">
                <a16:creationId xmlns:a16="http://schemas.microsoft.com/office/drawing/2014/main" id="{09FB7734-A350-A720-FCC0-F342F0490287}"/>
              </a:ext>
            </a:extLst>
          </p:cNvPr>
          <p:cNvSpPr txBox="1">
            <a:spLocks/>
          </p:cNvSpPr>
          <p:nvPr/>
        </p:nvSpPr>
        <p:spPr>
          <a:xfrm>
            <a:off x="1621183" y="3597100"/>
            <a:ext cx="4020360" cy="2555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Inpatient ICD code for Hypercapnic Respiratory Failure</a:t>
            </a:r>
          </a:p>
          <a:p>
            <a:r>
              <a:rPr lang="en-US" dirty="0"/>
              <a:t>23% 30d readmission rate</a:t>
            </a:r>
          </a:p>
          <a:p>
            <a:pPr lvl="1"/>
            <a:r>
              <a:rPr lang="en-US" dirty="0"/>
              <a:t>Same as CHF, more than MI</a:t>
            </a:r>
          </a:p>
          <a:p>
            <a:r>
              <a:rPr lang="en-US" dirty="0"/>
              <a:t>66% with recurrence</a:t>
            </a:r>
          </a:p>
        </p:txBody>
      </p:sp>
      <p:pic>
        <p:nvPicPr>
          <p:cNvPr id="8" name="Picture 7">
            <a:extLst>
              <a:ext uri="{FF2B5EF4-FFF2-40B4-BE49-F238E27FC236}">
                <a16:creationId xmlns:a16="http://schemas.microsoft.com/office/drawing/2014/main" id="{FC273985-66B3-EE25-179E-7EF2768E9CF8}"/>
              </a:ext>
            </a:extLst>
          </p:cNvPr>
          <p:cNvPicPr>
            <a:picLocks noChangeAspect="1"/>
          </p:cNvPicPr>
          <p:nvPr/>
        </p:nvPicPr>
        <p:blipFill rotWithShape="1">
          <a:blip r:embed="rId4"/>
          <a:srcRect t="1" b="45927"/>
          <a:stretch/>
        </p:blipFill>
        <p:spPr>
          <a:xfrm>
            <a:off x="5811871" y="2251777"/>
            <a:ext cx="4356100" cy="857431"/>
          </a:xfrm>
          <a:prstGeom prst="rect">
            <a:avLst/>
          </a:prstGeom>
        </p:spPr>
      </p:pic>
      <p:pic>
        <p:nvPicPr>
          <p:cNvPr id="9" name="Picture 8">
            <a:extLst>
              <a:ext uri="{FF2B5EF4-FFF2-40B4-BE49-F238E27FC236}">
                <a16:creationId xmlns:a16="http://schemas.microsoft.com/office/drawing/2014/main" id="{43875827-AB07-5BDB-9C6E-145ABF85C1A3}"/>
              </a:ext>
            </a:extLst>
          </p:cNvPr>
          <p:cNvPicPr>
            <a:picLocks noChangeAspect="1"/>
          </p:cNvPicPr>
          <p:nvPr/>
        </p:nvPicPr>
        <p:blipFill>
          <a:blip r:embed="rId5"/>
          <a:stretch>
            <a:fillRect/>
          </a:stretch>
        </p:blipFill>
        <p:spPr>
          <a:xfrm>
            <a:off x="6286772" y="3542033"/>
            <a:ext cx="3462983" cy="2572830"/>
          </a:xfrm>
          <a:prstGeom prst="rect">
            <a:avLst/>
          </a:prstGeom>
        </p:spPr>
      </p:pic>
      <p:sp>
        <p:nvSpPr>
          <p:cNvPr id="10" name="Cross 9">
            <a:extLst>
              <a:ext uri="{FF2B5EF4-FFF2-40B4-BE49-F238E27FC236}">
                <a16:creationId xmlns:a16="http://schemas.microsoft.com/office/drawing/2014/main" id="{9484CE90-389E-B563-736E-4802557E5FF1}"/>
              </a:ext>
            </a:extLst>
          </p:cNvPr>
          <p:cNvSpPr/>
          <p:nvPr/>
        </p:nvSpPr>
        <p:spPr>
          <a:xfrm rot="19232980">
            <a:off x="9081798" y="4576106"/>
            <a:ext cx="84524" cy="79242"/>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2A7FFFF-F92C-F667-8140-8879F2AE4488}"/>
              </a:ext>
            </a:extLst>
          </p:cNvPr>
          <p:cNvCxnSpPr>
            <a:cxnSpLocks/>
          </p:cNvCxnSpPr>
          <p:nvPr/>
        </p:nvCxnSpPr>
        <p:spPr>
          <a:xfrm flipV="1">
            <a:off x="8833853" y="4697240"/>
            <a:ext cx="180475" cy="219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13DDFB5-18AA-44CB-6184-8DFE8C118F59}"/>
              </a:ext>
            </a:extLst>
          </p:cNvPr>
          <p:cNvSpPr txBox="1"/>
          <p:nvPr/>
        </p:nvSpPr>
        <p:spPr>
          <a:xfrm>
            <a:off x="7015366" y="4828448"/>
            <a:ext cx="2401001" cy="646331"/>
          </a:xfrm>
          <a:prstGeom prst="rect">
            <a:avLst/>
          </a:prstGeom>
          <a:noFill/>
        </p:spPr>
        <p:txBody>
          <a:bodyPr wrap="square" rtlCol="0">
            <a:spAutoFit/>
          </a:bodyPr>
          <a:lstStyle/>
          <a:p>
            <a:r>
              <a:rPr lang="en-US" dirty="0"/>
              <a:t>Decompensated Cirrhosis, for reference</a:t>
            </a:r>
          </a:p>
        </p:txBody>
      </p:sp>
    </p:spTree>
    <p:extLst>
      <p:ext uri="{BB962C8B-B14F-4D97-AF65-F5344CB8AC3E}">
        <p14:creationId xmlns:p14="http://schemas.microsoft.com/office/powerpoint/2010/main" val="39781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525A-332F-DCBB-4B6C-88CE8318AC4B}"/>
              </a:ext>
            </a:extLst>
          </p:cNvPr>
          <p:cNvSpPr>
            <a:spLocks noGrp="1"/>
          </p:cNvSpPr>
          <p:nvPr>
            <p:ph type="title"/>
          </p:nvPr>
        </p:nvSpPr>
        <p:spPr/>
        <p:txBody>
          <a:bodyPr/>
          <a:lstStyle/>
          <a:p>
            <a:r>
              <a:rPr lang="en-US" dirty="0"/>
              <a:t>Patients with hypercapnia are identified </a:t>
            </a:r>
            <a:r>
              <a:rPr lang="en-US" b="1" dirty="0"/>
              <a:t>unreliably and late</a:t>
            </a:r>
            <a:r>
              <a:rPr lang="en-US" dirty="0"/>
              <a:t> in their illness</a:t>
            </a:r>
          </a:p>
        </p:txBody>
      </p:sp>
      <p:pic>
        <p:nvPicPr>
          <p:cNvPr id="7" name="Picture 6">
            <a:extLst>
              <a:ext uri="{FF2B5EF4-FFF2-40B4-BE49-F238E27FC236}">
                <a16:creationId xmlns:a16="http://schemas.microsoft.com/office/drawing/2014/main" id="{36D05F41-3D75-C89E-F53D-D04815E3E60F}"/>
              </a:ext>
            </a:extLst>
          </p:cNvPr>
          <p:cNvPicPr>
            <a:picLocks noChangeAspect="1"/>
          </p:cNvPicPr>
          <p:nvPr/>
        </p:nvPicPr>
        <p:blipFill>
          <a:blip r:embed="rId3"/>
          <a:stretch>
            <a:fillRect/>
          </a:stretch>
        </p:blipFill>
        <p:spPr>
          <a:xfrm>
            <a:off x="88900" y="1802901"/>
            <a:ext cx="7324913" cy="2213202"/>
          </a:xfrm>
          <a:prstGeom prst="rect">
            <a:avLst/>
          </a:prstGeom>
        </p:spPr>
      </p:pic>
      <p:sp>
        <p:nvSpPr>
          <p:cNvPr id="8" name="Content Placeholder 4">
            <a:extLst>
              <a:ext uri="{FF2B5EF4-FFF2-40B4-BE49-F238E27FC236}">
                <a16:creationId xmlns:a16="http://schemas.microsoft.com/office/drawing/2014/main" id="{CA737C27-4454-7C8C-C321-53E218E96EEA}"/>
              </a:ext>
            </a:extLst>
          </p:cNvPr>
          <p:cNvSpPr>
            <a:spLocks noGrp="1"/>
          </p:cNvSpPr>
          <p:nvPr>
            <p:ph idx="1"/>
          </p:nvPr>
        </p:nvSpPr>
        <p:spPr>
          <a:xfrm>
            <a:off x="7353300" y="1929901"/>
            <a:ext cx="4114800" cy="2313291"/>
          </a:xfrm>
        </p:spPr>
        <p:txBody>
          <a:bodyPr>
            <a:normAutofit/>
          </a:bodyPr>
          <a:lstStyle/>
          <a:p>
            <a:r>
              <a:rPr lang="en-US" sz="2400" dirty="0"/>
              <a:t>Published 2003; 3 hospitals, Denver</a:t>
            </a:r>
          </a:p>
          <a:p>
            <a:r>
              <a:rPr lang="en-US" sz="2400" dirty="0"/>
              <a:t>ABG on all inpatients BMI 35+</a:t>
            </a:r>
          </a:p>
          <a:p>
            <a:r>
              <a:rPr lang="en-US" sz="2400" b="1" dirty="0"/>
              <a:t>31% </a:t>
            </a:r>
            <a:r>
              <a:rPr lang="en-US" sz="2400" dirty="0"/>
              <a:t>with unrecognized with hypercapnia</a:t>
            </a:r>
          </a:p>
          <a:p>
            <a:pPr marL="0" indent="0">
              <a:buNone/>
            </a:pPr>
            <a:endParaRPr lang="en-US" dirty="0"/>
          </a:p>
          <a:p>
            <a:pPr marL="914400" lvl="2" indent="0">
              <a:buNone/>
            </a:pPr>
            <a:endParaRPr lang="en-US" dirty="0"/>
          </a:p>
        </p:txBody>
      </p:sp>
    </p:spTree>
    <p:extLst>
      <p:ext uri="{BB962C8B-B14F-4D97-AF65-F5344CB8AC3E}">
        <p14:creationId xmlns:p14="http://schemas.microsoft.com/office/powerpoint/2010/main" val="401783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CF58-EC4F-A21B-4AAF-8F7E8C0AEF9E}"/>
              </a:ext>
            </a:extLst>
          </p:cNvPr>
          <p:cNvSpPr>
            <a:spLocks noGrp="1"/>
          </p:cNvSpPr>
          <p:nvPr>
            <p:ph type="title"/>
          </p:nvPr>
        </p:nvSpPr>
        <p:spPr/>
        <p:txBody>
          <a:bodyPr/>
          <a:lstStyle/>
          <a:p>
            <a:r>
              <a:rPr lang="en-US" dirty="0"/>
              <a:t>Hypothesis: We Can Identify Them &amp; It Would Help?*</a:t>
            </a:r>
          </a:p>
        </p:txBody>
      </p:sp>
      <p:pic>
        <p:nvPicPr>
          <p:cNvPr id="4" name="Picture 3">
            <a:extLst>
              <a:ext uri="{FF2B5EF4-FFF2-40B4-BE49-F238E27FC236}">
                <a16:creationId xmlns:a16="http://schemas.microsoft.com/office/drawing/2014/main" id="{085BABD0-3CD3-DE05-ECA2-FBA216E9BB84}"/>
              </a:ext>
            </a:extLst>
          </p:cNvPr>
          <p:cNvPicPr>
            <a:picLocks noChangeAspect="1"/>
          </p:cNvPicPr>
          <p:nvPr/>
        </p:nvPicPr>
        <p:blipFill>
          <a:blip r:embed="rId3"/>
          <a:stretch>
            <a:fillRect/>
          </a:stretch>
        </p:blipFill>
        <p:spPr>
          <a:xfrm>
            <a:off x="200438" y="3429000"/>
            <a:ext cx="6781800" cy="1739900"/>
          </a:xfrm>
          <a:prstGeom prst="rect">
            <a:avLst/>
          </a:prstGeom>
        </p:spPr>
      </p:pic>
      <p:pic>
        <p:nvPicPr>
          <p:cNvPr id="5" name="Picture 4">
            <a:extLst>
              <a:ext uri="{FF2B5EF4-FFF2-40B4-BE49-F238E27FC236}">
                <a16:creationId xmlns:a16="http://schemas.microsoft.com/office/drawing/2014/main" id="{D99E789F-CC59-1D95-02F4-6CE922559203}"/>
              </a:ext>
            </a:extLst>
          </p:cNvPr>
          <p:cNvPicPr>
            <a:picLocks noChangeAspect="1"/>
          </p:cNvPicPr>
          <p:nvPr/>
        </p:nvPicPr>
        <p:blipFill>
          <a:blip r:embed="rId4"/>
          <a:stretch>
            <a:fillRect/>
          </a:stretch>
        </p:blipFill>
        <p:spPr>
          <a:xfrm>
            <a:off x="7093501" y="3559002"/>
            <a:ext cx="4816049" cy="1211780"/>
          </a:xfrm>
          <a:prstGeom prst="rect">
            <a:avLst/>
          </a:prstGeom>
        </p:spPr>
      </p:pic>
      <p:pic>
        <p:nvPicPr>
          <p:cNvPr id="6" name="Picture 5">
            <a:extLst>
              <a:ext uri="{FF2B5EF4-FFF2-40B4-BE49-F238E27FC236}">
                <a16:creationId xmlns:a16="http://schemas.microsoft.com/office/drawing/2014/main" id="{1AB9DD75-1C92-CBE1-5CFC-6DAFFED2C4E1}"/>
              </a:ext>
            </a:extLst>
          </p:cNvPr>
          <p:cNvPicPr>
            <a:picLocks noChangeAspect="1"/>
          </p:cNvPicPr>
          <p:nvPr/>
        </p:nvPicPr>
        <p:blipFill>
          <a:blip r:embed="rId5"/>
          <a:stretch>
            <a:fillRect/>
          </a:stretch>
        </p:blipFill>
        <p:spPr>
          <a:xfrm>
            <a:off x="173934" y="5317097"/>
            <a:ext cx="7772400" cy="1077724"/>
          </a:xfrm>
          <a:prstGeom prst="rect">
            <a:avLst/>
          </a:prstGeom>
        </p:spPr>
      </p:pic>
      <p:pic>
        <p:nvPicPr>
          <p:cNvPr id="7" name="Picture 6">
            <a:extLst>
              <a:ext uri="{FF2B5EF4-FFF2-40B4-BE49-F238E27FC236}">
                <a16:creationId xmlns:a16="http://schemas.microsoft.com/office/drawing/2014/main" id="{DC9A8635-ADFC-34E1-30FE-839DF4F87A38}"/>
              </a:ext>
            </a:extLst>
          </p:cNvPr>
          <p:cNvPicPr>
            <a:picLocks noChangeAspect="1"/>
          </p:cNvPicPr>
          <p:nvPr/>
        </p:nvPicPr>
        <p:blipFill>
          <a:blip r:embed="rId6"/>
          <a:stretch>
            <a:fillRect/>
          </a:stretch>
        </p:blipFill>
        <p:spPr>
          <a:xfrm>
            <a:off x="7919830" y="5442339"/>
            <a:ext cx="3632200" cy="1041400"/>
          </a:xfrm>
          <a:prstGeom prst="rect">
            <a:avLst/>
          </a:prstGeom>
        </p:spPr>
      </p:pic>
      <p:pic>
        <p:nvPicPr>
          <p:cNvPr id="10" name="Picture 9">
            <a:extLst>
              <a:ext uri="{FF2B5EF4-FFF2-40B4-BE49-F238E27FC236}">
                <a16:creationId xmlns:a16="http://schemas.microsoft.com/office/drawing/2014/main" id="{F0417D6B-DB93-7BBF-3284-9D4AC48371A5}"/>
              </a:ext>
            </a:extLst>
          </p:cNvPr>
          <p:cNvPicPr>
            <a:picLocks noChangeAspect="1"/>
          </p:cNvPicPr>
          <p:nvPr/>
        </p:nvPicPr>
        <p:blipFill>
          <a:blip r:embed="rId7"/>
          <a:stretch>
            <a:fillRect/>
          </a:stretch>
        </p:blipFill>
        <p:spPr>
          <a:xfrm>
            <a:off x="221974" y="1692029"/>
            <a:ext cx="7772400" cy="693481"/>
          </a:xfrm>
          <a:prstGeom prst="rect">
            <a:avLst/>
          </a:prstGeom>
        </p:spPr>
      </p:pic>
      <p:pic>
        <p:nvPicPr>
          <p:cNvPr id="11" name="Picture 10">
            <a:extLst>
              <a:ext uri="{FF2B5EF4-FFF2-40B4-BE49-F238E27FC236}">
                <a16:creationId xmlns:a16="http://schemas.microsoft.com/office/drawing/2014/main" id="{5C2E5847-E450-C4DD-C619-B3354989A930}"/>
              </a:ext>
            </a:extLst>
          </p:cNvPr>
          <p:cNvPicPr>
            <a:picLocks noChangeAspect="1"/>
          </p:cNvPicPr>
          <p:nvPr/>
        </p:nvPicPr>
        <p:blipFill>
          <a:blip r:embed="rId8"/>
          <a:stretch>
            <a:fillRect/>
          </a:stretch>
        </p:blipFill>
        <p:spPr>
          <a:xfrm>
            <a:off x="1963529" y="2362244"/>
            <a:ext cx="9847835" cy="1066755"/>
          </a:xfrm>
          <a:prstGeom prst="rect">
            <a:avLst/>
          </a:prstGeom>
        </p:spPr>
      </p:pic>
    </p:spTree>
    <p:extLst>
      <p:ext uri="{BB962C8B-B14F-4D97-AF65-F5344CB8AC3E}">
        <p14:creationId xmlns:p14="http://schemas.microsoft.com/office/powerpoint/2010/main" val="146239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Evidence Islands</a:t>
            </a:r>
          </a:p>
        </p:txBody>
      </p:sp>
      <p:sp>
        <p:nvSpPr>
          <p:cNvPr id="4" name="Oval 3">
            <a:extLst>
              <a:ext uri="{FF2B5EF4-FFF2-40B4-BE49-F238E27FC236}">
                <a16:creationId xmlns:a16="http://schemas.microsoft.com/office/drawing/2014/main" id="{5704E70B-39AC-8649-A98A-84AEF3DFCA8E}"/>
              </a:ext>
            </a:extLst>
          </p:cNvPr>
          <p:cNvSpPr/>
          <p:nvPr/>
        </p:nvSpPr>
        <p:spPr>
          <a:xfrm>
            <a:off x="1263695" y="3041177"/>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3552714" y="2236754"/>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1" name="Content Placeholder 2">
            <a:extLst>
              <a:ext uri="{FF2B5EF4-FFF2-40B4-BE49-F238E27FC236}">
                <a16:creationId xmlns:a16="http://schemas.microsoft.com/office/drawing/2014/main" id="{9265B3CE-81F2-E94B-8FA2-628A44232ECC}"/>
              </a:ext>
            </a:extLst>
          </p:cNvPr>
          <p:cNvSpPr txBox="1">
            <a:spLocks/>
          </p:cNvSpPr>
          <p:nvPr/>
        </p:nvSpPr>
        <p:spPr>
          <a:xfrm>
            <a:off x="6934199" y="1157868"/>
            <a:ext cx="4419601" cy="4819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COPD: PaCO2 &gt; 52 mmHg when stable, OSA noncontributory</a:t>
            </a:r>
          </a:p>
          <a:p>
            <a:r>
              <a:rPr lang="en-US" dirty="0"/>
              <a:t>OHS: PaCO2 &gt; 45 mmHg; No obstruction, AM Co2 up by 7 or PSG</a:t>
            </a:r>
          </a:p>
          <a:p>
            <a:r>
              <a:rPr lang="en-US" dirty="0"/>
              <a:t>Restrictive (including NMD) ABG 45&gt;, or FVC &lt; 50% or low muscle strength. </a:t>
            </a:r>
          </a:p>
          <a:p>
            <a:pPr marL="0"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3419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11641</TotalTime>
  <Words>5266</Words>
  <Application>Microsoft Macintosh PowerPoint</Application>
  <PresentationFormat>Widescreen</PresentationFormat>
  <Paragraphs>626</Paragraphs>
  <Slides>41</Slides>
  <Notes>29</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Cambria Math</vt:lpstr>
      <vt:lpstr>Helvetica Neue</vt:lpstr>
      <vt:lpstr>Times New Roman</vt:lpstr>
      <vt:lpstr>Wingdings</vt:lpstr>
      <vt:lpstr>Office Theme</vt:lpstr>
      <vt:lpstr>Building a Better Cohort of Patients with Hypercapnic Respiratory Failure </vt:lpstr>
      <vt:lpstr>Overview</vt:lpstr>
      <vt:lpstr>What is Hypercapnic Respiratory Failure?</vt:lpstr>
      <vt:lpstr>Hypercapnia is common… </vt:lpstr>
      <vt:lpstr>PowerPoint Presentation</vt:lpstr>
      <vt:lpstr>Hypercapnia is associated with high - and likely increasing - morbidity, mortality, and cost</vt:lpstr>
      <vt:lpstr>Patients with hypercapnia are identified unreliably and late in their illness</vt:lpstr>
      <vt:lpstr>Hypothesis: We Can Identify Them &amp; It Would Help?*</vt:lpstr>
      <vt:lpstr>Evidence Islands</vt:lpstr>
      <vt:lpstr>Recognized Hypercapnia</vt:lpstr>
      <vt:lpstr>All Hypercapnia</vt:lpstr>
      <vt:lpstr>Disease Paradigm Doesn’t Mirror Practice</vt:lpstr>
      <vt:lpstr>Non-invasive ventilation is not the only option</vt:lpstr>
      <vt:lpstr>Impact of Doing this Research</vt:lpstr>
      <vt:lpstr>Approach to the Solution</vt:lpstr>
      <vt:lpstr>Pulse Oximeter vs ???? For CO2. </vt:lpstr>
      <vt:lpstr>Role of HCO3- in Diagnosis of Hypercapnia</vt:lpstr>
      <vt:lpstr>Does HCO3- work in other situations?</vt:lpstr>
      <vt:lpstr>Add slide with what Wayne did</vt:lpstr>
      <vt:lpstr>Data Cleaning</vt:lpstr>
      <vt:lpstr>Results: </vt:lpstr>
      <vt:lpstr>Statistical Analyses: </vt:lpstr>
      <vt:lpstr>Results: </vt:lpstr>
      <vt:lpstr>Results: </vt:lpstr>
      <vt:lpstr>Results: </vt:lpstr>
      <vt:lpstr>PowerPoint Presentation</vt:lpstr>
      <vt:lpstr>Results: </vt:lpstr>
      <vt:lpstr>Conclusions</vt:lpstr>
      <vt:lpstr>Limitations: </vt:lpstr>
      <vt:lpstr>Future: More Predictors = Better? </vt:lpstr>
      <vt:lpstr>Approach: </vt:lpstr>
      <vt:lpstr>Preliminary Results</vt:lpstr>
      <vt:lpstr>How can this be put to clinical use?</vt:lpstr>
      <vt:lpstr>K23: 5-yr </vt:lpstr>
      <vt:lpstr>Aim 1: Incorporate Unstructured Data</vt:lpstr>
      <vt:lpstr>Aim 2: Prospectively Validate: UUH Inpatients</vt:lpstr>
      <vt:lpstr>Prior work:</vt:lpstr>
      <vt:lpstr>Aim 3: Estimate the potential impact</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CTSI Translational Research Trainee Symposium</dc:title>
  <dc:creator>BRIAN LOCKE</dc:creator>
  <cp:lastModifiedBy>Brian Locke</cp:lastModifiedBy>
  <cp:revision>25</cp:revision>
  <dcterms:created xsi:type="dcterms:W3CDTF">2023-10-25T15:39:49Z</dcterms:created>
  <dcterms:modified xsi:type="dcterms:W3CDTF">2023-11-25T04:28:23Z</dcterms:modified>
</cp:coreProperties>
</file>